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72" r:id="rId2"/>
    <p:sldId id="387" r:id="rId3"/>
    <p:sldId id="367" r:id="rId4"/>
    <p:sldId id="373" r:id="rId5"/>
    <p:sldId id="374" r:id="rId6"/>
    <p:sldId id="375" r:id="rId7"/>
    <p:sldId id="376" r:id="rId8"/>
    <p:sldId id="377" r:id="rId9"/>
    <p:sldId id="378" r:id="rId10"/>
    <p:sldId id="407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413" r:id="rId20"/>
    <p:sldId id="414" r:id="rId21"/>
    <p:sldId id="368" r:id="rId22"/>
    <p:sldId id="371" r:id="rId23"/>
    <p:sldId id="395" r:id="rId24"/>
    <p:sldId id="397" r:id="rId25"/>
    <p:sldId id="409" r:id="rId26"/>
    <p:sldId id="410" r:id="rId27"/>
    <p:sldId id="411" r:id="rId28"/>
    <p:sldId id="398" r:id="rId29"/>
    <p:sldId id="412" r:id="rId30"/>
    <p:sldId id="277" r:id="rId31"/>
    <p:sldId id="278" r:id="rId32"/>
    <p:sldId id="403" r:id="rId33"/>
    <p:sldId id="405" r:id="rId34"/>
    <p:sldId id="406" r:id="rId35"/>
    <p:sldId id="401" r:id="rId36"/>
    <p:sldId id="268" r:id="rId37"/>
    <p:sldId id="270" r:id="rId38"/>
    <p:sldId id="271" r:id="rId39"/>
    <p:sldId id="400" r:id="rId40"/>
    <p:sldId id="396" r:id="rId41"/>
  </p:sldIdLst>
  <p:sldSz cx="12190413" cy="6859588"/>
  <p:notesSz cx="6858000" cy="9144000"/>
  <p:defaultTextStyle>
    <a:defPPr>
      <a:defRPr lang="ru-RU"/>
    </a:defPPr>
    <a:lvl1pPr marL="0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16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433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649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864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079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296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512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3728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2" autoAdjust="0"/>
    <p:restoredTop sz="94660"/>
  </p:normalViewPr>
  <p:slideViewPr>
    <p:cSldViewPr>
      <p:cViewPr varScale="1">
        <p:scale>
          <a:sx n="108" d="100"/>
          <a:sy n="108" d="100"/>
        </p:scale>
        <p:origin x="270" y="10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299F-EA14-4182-B6F7-645EEA3EA356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1B890-ED28-423F-ADB4-74F6EA645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5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16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433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649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864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079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296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512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728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38C3D-C526-442D-83FF-D42C2E92BD6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1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1B890-ED28-423F-ADB4-74F6EA64571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0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" y="-8463"/>
            <a:ext cx="12190413" cy="686805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874" y="2405096"/>
            <a:ext cx="7765925" cy="1646683"/>
          </a:xfrm>
        </p:spPr>
        <p:txBody>
          <a:bodyPr anchor="b">
            <a:no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874" y="4051777"/>
            <a:ext cx="7765925" cy="109715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9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52" y="609741"/>
            <a:ext cx="8595549" cy="340438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471435"/>
            <a:ext cx="8595549" cy="1571326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7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18" y="609741"/>
            <a:ext cx="8093081" cy="3023300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961" y="3633041"/>
            <a:ext cx="7223584" cy="38108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4216" indent="0">
              <a:buFontTx/>
              <a:buNone/>
              <a:defRPr/>
            </a:lvl2pPr>
            <a:lvl3pPr marL="1088433" indent="0">
              <a:buFontTx/>
              <a:buNone/>
              <a:defRPr/>
            </a:lvl3pPr>
            <a:lvl4pPr marL="1632649" indent="0">
              <a:buFontTx/>
              <a:buNone/>
              <a:defRPr/>
            </a:lvl4pPr>
            <a:lvl5pPr marL="21768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471435"/>
            <a:ext cx="8595549" cy="1571326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00" y="790561"/>
            <a:ext cx="609521" cy="584911"/>
          </a:xfrm>
          <a:prstGeom prst="rect">
            <a:avLst/>
          </a:prstGeom>
        </p:spPr>
        <p:txBody>
          <a:bodyPr vert="horz" lIns="108830" tIns="54416" rIns="108830" bIns="54416" rtlCol="0" anchor="ctr">
            <a:noAutofit/>
          </a:bodyPr>
          <a:lstStyle/>
          <a:p>
            <a:pPr defTabSz="544216"/>
            <a:r>
              <a:rPr lang="en-US" sz="95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1853" y="2887230"/>
            <a:ext cx="609521" cy="584911"/>
          </a:xfrm>
          <a:prstGeom prst="rect">
            <a:avLst/>
          </a:prstGeom>
        </p:spPr>
        <p:txBody>
          <a:bodyPr vert="horz" lIns="108830" tIns="54416" rIns="108830" bIns="54416" rtlCol="0" anchor="ctr">
            <a:noAutofit/>
          </a:bodyPr>
          <a:lstStyle/>
          <a:p>
            <a:pPr defTabSz="544216"/>
            <a:r>
              <a:rPr lang="en-US" sz="95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918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52" y="1932435"/>
            <a:ext cx="8595549" cy="2596061"/>
          </a:xfrm>
        </p:spPr>
        <p:txBody>
          <a:bodyPr anchor="b">
            <a:normAutofit/>
          </a:bodyPr>
          <a:lstStyle>
            <a:lvl1pPr algn="l">
              <a:defRPr sz="5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528496"/>
            <a:ext cx="8595549" cy="1514265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3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18" y="609741"/>
            <a:ext cx="8093081" cy="3023300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244" y="4014129"/>
            <a:ext cx="8595550" cy="51436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4216" indent="0">
              <a:buFontTx/>
              <a:buNone/>
              <a:defRPr/>
            </a:lvl2pPr>
            <a:lvl3pPr marL="1088433" indent="0">
              <a:buFontTx/>
              <a:buNone/>
              <a:defRPr/>
            </a:lvl3pPr>
            <a:lvl4pPr marL="1632649" indent="0">
              <a:buFontTx/>
              <a:buNone/>
              <a:defRPr/>
            </a:lvl4pPr>
            <a:lvl5pPr marL="21768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528496"/>
            <a:ext cx="8595549" cy="1514265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00" y="790561"/>
            <a:ext cx="609521" cy="584911"/>
          </a:xfrm>
          <a:prstGeom prst="rect">
            <a:avLst/>
          </a:prstGeom>
        </p:spPr>
        <p:txBody>
          <a:bodyPr vert="horz" lIns="108830" tIns="54416" rIns="108830" bIns="54416" rtlCol="0" anchor="ctr">
            <a:noAutofit/>
          </a:bodyPr>
          <a:lstStyle/>
          <a:p>
            <a:pPr defTabSz="544216"/>
            <a:r>
              <a:rPr lang="en-US" sz="95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1853" y="2887230"/>
            <a:ext cx="609521" cy="584911"/>
          </a:xfrm>
          <a:prstGeom prst="rect">
            <a:avLst/>
          </a:prstGeom>
        </p:spPr>
        <p:txBody>
          <a:bodyPr vert="horz" lIns="108830" tIns="54416" rIns="108830" bIns="54416" rtlCol="0" anchor="ctr">
            <a:noAutofit/>
          </a:bodyPr>
          <a:lstStyle/>
          <a:p>
            <a:pPr defTabSz="544216"/>
            <a:r>
              <a:rPr lang="en-US" sz="95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9673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6" y="609741"/>
            <a:ext cx="8587085" cy="3023300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244" y="4014129"/>
            <a:ext cx="8595550" cy="51436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accent1"/>
                </a:solidFill>
              </a:defRPr>
            </a:lvl1pPr>
            <a:lvl2pPr marL="544216" indent="0">
              <a:buFontTx/>
              <a:buNone/>
              <a:defRPr/>
            </a:lvl2pPr>
            <a:lvl3pPr marL="1088433" indent="0">
              <a:buFontTx/>
              <a:buNone/>
              <a:defRPr/>
            </a:lvl3pPr>
            <a:lvl4pPr marL="1632649" indent="0">
              <a:buFontTx/>
              <a:buNone/>
              <a:defRPr/>
            </a:lvl4pPr>
            <a:lvl5pPr marL="21768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528496"/>
            <a:ext cx="8595549" cy="1514265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2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73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6642" y="609747"/>
            <a:ext cx="1304573" cy="525266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248" y="609741"/>
            <a:ext cx="7059232" cy="52526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08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266" b="0" i="0">
                <a:solidFill>
                  <a:srgbClr val="054B6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D97E07D6-085E-4924-90C6-4F2FE5D70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1144F372-A759-4614-9C13-CFD847D66A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E080-CE80-483C-AF37-BDCCA01C4AA2}" type="datetimeFigureOut">
              <a:rPr lang="en-US"/>
              <a:pPr>
                <a:defRPr/>
              </a:pPr>
              <a:t>9/18/2019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92906CF3-5453-4CEE-9001-AC700C8D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13E7-15BF-4852-81A0-977C8817B8F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5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52" y="2701499"/>
            <a:ext cx="8595549" cy="1827004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4528496"/>
            <a:ext cx="8595549" cy="86059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4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6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8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0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2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5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251" y="2161089"/>
            <a:ext cx="4183490" cy="38816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307" y="2161096"/>
            <a:ext cx="4183490" cy="38816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5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63" y="2161489"/>
            <a:ext cx="4185078" cy="576395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4216" indent="0">
              <a:buNone/>
              <a:defRPr sz="2400" b="1"/>
            </a:lvl2pPr>
            <a:lvl3pPr marL="1088433" indent="0">
              <a:buNone/>
              <a:defRPr sz="2100" b="1"/>
            </a:lvl3pPr>
            <a:lvl4pPr marL="1632649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79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63" y="2737880"/>
            <a:ext cx="4185078" cy="330488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720" y="2161489"/>
            <a:ext cx="4185074" cy="576395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4216" indent="0">
              <a:buNone/>
              <a:defRPr sz="2400" b="1"/>
            </a:lvl2pPr>
            <a:lvl3pPr marL="1088433" indent="0">
              <a:buNone/>
              <a:defRPr sz="2100" b="1"/>
            </a:lvl3pPr>
            <a:lvl4pPr marL="1632649" indent="0">
              <a:buNone/>
              <a:defRPr sz="1900" b="1"/>
            </a:lvl4pPr>
            <a:lvl5pPr marL="2176864" indent="0">
              <a:buNone/>
              <a:defRPr sz="1900" b="1"/>
            </a:lvl5pPr>
            <a:lvl6pPr marL="2721079" indent="0">
              <a:buNone/>
              <a:defRPr sz="1900" b="1"/>
            </a:lvl6pPr>
            <a:lvl7pPr marL="3265296" indent="0">
              <a:buNone/>
              <a:defRPr sz="1900" b="1"/>
            </a:lvl7pPr>
            <a:lvl8pPr marL="3809512" indent="0">
              <a:buNone/>
              <a:defRPr sz="1900" b="1"/>
            </a:lvl8pPr>
            <a:lvl9pPr marL="4353728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727" y="2737880"/>
            <a:ext cx="4185073" cy="330488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6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52" y="609741"/>
            <a:ext cx="8595549" cy="132110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6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1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7" y="1498951"/>
            <a:ext cx="3854026" cy="127876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42" y="515050"/>
            <a:ext cx="4512954" cy="55277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247" y="2777718"/>
            <a:ext cx="3854026" cy="2585047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544053" indent="0">
              <a:buNone/>
              <a:defRPr sz="1700"/>
            </a:lvl2pPr>
            <a:lvl3pPr marL="1088107" indent="0">
              <a:buNone/>
              <a:defRPr sz="1400"/>
            </a:lvl3pPr>
            <a:lvl4pPr marL="1632159" indent="0">
              <a:buNone/>
              <a:defRPr sz="1200"/>
            </a:lvl4pPr>
            <a:lvl5pPr marL="2176211" indent="0">
              <a:buNone/>
              <a:defRPr sz="1200"/>
            </a:lvl5pPr>
            <a:lvl6pPr marL="2720264" indent="0">
              <a:buNone/>
              <a:defRPr sz="1200"/>
            </a:lvl6pPr>
            <a:lvl7pPr marL="3264317" indent="0">
              <a:buNone/>
              <a:defRPr sz="1200"/>
            </a:lvl7pPr>
            <a:lvl8pPr marL="3808369" indent="0">
              <a:buNone/>
              <a:defRPr sz="1200"/>
            </a:lvl8pPr>
            <a:lvl9pPr marL="435242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6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6" y="4801717"/>
            <a:ext cx="8595548" cy="566869"/>
          </a:xfrm>
        </p:spPr>
        <p:txBody>
          <a:bodyPr anchor="b">
            <a:normAutofit/>
          </a:bodyPr>
          <a:lstStyle>
            <a:lvl1pPr algn="l">
              <a:defRPr sz="29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252" y="609741"/>
            <a:ext cx="8595549" cy="3846608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4216" indent="0">
              <a:buNone/>
              <a:defRPr sz="1900"/>
            </a:lvl2pPr>
            <a:lvl3pPr marL="1088433" indent="0">
              <a:buNone/>
              <a:defRPr sz="1900"/>
            </a:lvl3pPr>
            <a:lvl4pPr marL="1632649" indent="0">
              <a:buNone/>
              <a:defRPr sz="1900"/>
            </a:lvl4pPr>
            <a:lvl5pPr marL="2176864" indent="0">
              <a:buNone/>
              <a:defRPr sz="1900"/>
            </a:lvl5pPr>
            <a:lvl6pPr marL="2721079" indent="0">
              <a:buNone/>
              <a:defRPr sz="1900"/>
            </a:lvl6pPr>
            <a:lvl7pPr marL="3265296" indent="0">
              <a:buNone/>
              <a:defRPr sz="1900"/>
            </a:lvl7pPr>
            <a:lvl8pPr marL="3809512" indent="0">
              <a:buNone/>
              <a:defRPr sz="1900"/>
            </a:lvl8pPr>
            <a:lvl9pPr marL="4353728" indent="0">
              <a:buNone/>
              <a:defRPr sz="19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246" y="5368581"/>
            <a:ext cx="8595548" cy="67418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44216" indent="0">
              <a:buNone/>
              <a:defRPr sz="1400"/>
            </a:lvl2pPr>
            <a:lvl3pPr marL="1088433" indent="0">
              <a:buNone/>
              <a:defRPr sz="1200"/>
            </a:lvl3pPr>
            <a:lvl4pPr marL="1632649" indent="0">
              <a:buNone/>
              <a:defRPr sz="1100"/>
            </a:lvl4pPr>
            <a:lvl5pPr marL="2176864" indent="0">
              <a:buNone/>
              <a:defRPr sz="1100"/>
            </a:lvl5pPr>
            <a:lvl6pPr marL="2721079" indent="0">
              <a:buNone/>
              <a:defRPr sz="1100"/>
            </a:lvl6pPr>
            <a:lvl7pPr marL="3265296" indent="0">
              <a:buNone/>
              <a:defRPr sz="1100"/>
            </a:lvl7pPr>
            <a:lvl8pPr marL="3809512" indent="0">
              <a:buNone/>
              <a:defRPr sz="1100"/>
            </a:lvl8pPr>
            <a:lvl9pPr marL="435372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2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" y="-8463"/>
            <a:ext cx="12190413" cy="686805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252" y="609741"/>
            <a:ext cx="8595549" cy="1321106"/>
          </a:xfrm>
          <a:prstGeom prst="rect">
            <a:avLst/>
          </a:prstGeom>
        </p:spPr>
        <p:txBody>
          <a:bodyPr vert="horz" lIns="108830" tIns="54416" rIns="108830" bIns="54416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52" y="2161096"/>
            <a:ext cx="8595549" cy="3881672"/>
          </a:xfrm>
          <a:prstGeom prst="rect">
            <a:avLst/>
          </a:prstGeom>
        </p:spPr>
        <p:txBody>
          <a:bodyPr vert="horz" lIns="108830" tIns="54416" rIns="108830" bIns="544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4199" y="6042762"/>
            <a:ext cx="911820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421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4216"/>
              <a:t>9/18/2019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247" y="6042762"/>
            <a:ext cx="6296792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421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546" y="6042762"/>
            <a:ext cx="683250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defTabSz="54421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544216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1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txStyles>
    <p:titleStyle>
      <a:lvl1pPr algn="l" defTabSz="544216" rtl="0" eaLnBrk="1" latinLnBrk="0" hangingPunct="1">
        <a:spcBef>
          <a:spcPct val="0"/>
        </a:spcBef>
        <a:buNone/>
        <a:defRPr sz="43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8162" indent="-408162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84352" indent="-340135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0540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04757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48972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993188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37405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81621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25836" indent="-272108" algn="l" defTabSz="544216" rtl="0" eaLnBrk="1" latinLnBrk="0" hangingPunct="1">
        <a:spcBef>
          <a:spcPts val="119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6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33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49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64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79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96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12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28" algn="l" defTabSz="5442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png"/><Relationship Id="rId1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9.jp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png"/><Relationship Id="rId1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3.jpe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88.jpe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png"/><Relationship Id="rId1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2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g"/><Relationship Id="rId7" Type="http://schemas.openxmlformats.org/officeDocument/2006/relationships/image" Target="../media/image10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mololimp@smololimp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smololim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1345987" y="3130664"/>
            <a:ext cx="9522472" cy="1265645"/>
          </a:xfrm>
          <a:prstGeom prst="rect">
            <a:avLst/>
          </a:prstGeom>
          <a:solidFill>
            <a:srgbClr val="E6E6E6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20" i="1" dirty="0">
                <a:latin typeface="Times New Roman" pitchFamily="18" charset="0"/>
                <a:cs typeface="Times New Roman" pitchFamily="18" charset="0"/>
              </a:rPr>
              <a:t>«Как уже успешный заявил о себе образовательный центр для талантливых ребят «Сириус». Считаю, что нам нужно целое созвездие таких площадок, и рекомендовал бы главам субъектов Российской Федерации подумать о формировании в регионах</a:t>
            </a:r>
            <a:br>
              <a:rPr lang="en-US" sz="192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920" i="1" dirty="0">
                <a:latin typeface="Times New Roman" pitchFamily="18" charset="0"/>
                <a:cs typeface="Times New Roman" pitchFamily="18" charset="0"/>
              </a:rPr>
              <a:t>центров поддержки одарённых детей».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71871" y="2271780"/>
            <a:ext cx="5753432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dirty="0">
                <a:latin typeface="Franklin Gothic Book" panose="020B0503020102020204" pitchFamily="34" charset="0"/>
              </a:rPr>
              <a:t>Послание  </a:t>
            </a:r>
            <a:r>
              <a:rPr lang="ru-RU" sz="2401" b="1" dirty="0">
                <a:effectLst>
                  <a:glow rad="381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Президента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98680" y="2306871"/>
            <a:ext cx="1634102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2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1.12.2016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70886" y="2607942"/>
            <a:ext cx="3749744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21" dirty="0">
                <a:latin typeface="Franklin Gothic Book" panose="020B0503020102020204" pitchFamily="34" charset="0"/>
              </a:rPr>
              <a:t>Федеральному собранию</a:t>
            </a:r>
            <a:endParaRPr lang="ru-RU" sz="252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5148" y="491188"/>
            <a:ext cx="7951523" cy="156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32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Региональные</a:t>
            </a:r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</a:t>
            </a:r>
            <a:r>
              <a:rPr lang="ru-RU" sz="432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образовательные Центры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9798" y="5088406"/>
            <a:ext cx="950866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20" i="1" dirty="0">
                <a:latin typeface="Times New Roman" pitchFamily="18" charset="0"/>
                <a:cs typeface="Times New Roman" pitchFamily="18" charset="0"/>
              </a:rPr>
              <a:t>Глава 11. Особенности реализации некоторых видов образовательных программ и получения образования отдельными категориями обучающихся</a:t>
            </a:r>
          </a:p>
          <a:p>
            <a:r>
              <a:rPr lang="ru-RU" sz="1920" i="1" dirty="0">
                <a:latin typeface="Times New Roman" pitchFamily="18" charset="0"/>
                <a:cs typeface="Times New Roman" pitchFamily="18" charset="0"/>
              </a:rPr>
              <a:t>Статья 77. Организация получения образования лицами, проявившими выдающиеся способности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9798" y="4316073"/>
            <a:ext cx="9508661" cy="868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dirty="0">
                <a:latin typeface="Franklin Gothic Book" panose="020B0503020102020204" pitchFamily="34" charset="0"/>
              </a:rPr>
              <a:t>Федеральный закон от </a:t>
            </a:r>
            <a:r>
              <a:rPr lang="ru-RU" sz="252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29.12.2012 N 273-ФЗ (ред. от 29.07.2017) </a:t>
            </a:r>
            <a:br>
              <a:rPr lang="ru-RU" sz="252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</a:br>
            <a:r>
              <a:rPr lang="ru-RU" sz="2401" dirty="0">
                <a:latin typeface="Franklin Gothic Book" panose="020B0503020102020204" pitchFamily="34" charset="0"/>
              </a:rPr>
              <a:t>"</a:t>
            </a:r>
            <a:r>
              <a:rPr lang="ru-RU" sz="2401" b="1" dirty="0">
                <a:effectLst>
                  <a:glow rad="381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Об образовании в РФ</a:t>
            </a:r>
            <a:r>
              <a:rPr lang="ru-RU" sz="2521" b="1" dirty="0"/>
              <a:t>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72" y="1373623"/>
            <a:ext cx="2643328" cy="13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5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558" y="491188"/>
            <a:ext cx="11089232" cy="253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Открытые лекции и встречи</a:t>
            </a:r>
          </a:p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с успешными в своей профессии людьми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51BB0B-A137-4774-92A2-C69278DEC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13259" r="5929" b="7160"/>
          <a:stretch/>
        </p:blipFill>
        <p:spPr>
          <a:xfrm>
            <a:off x="7377464" y="2853730"/>
            <a:ext cx="4665552" cy="28755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EF082-61AA-45F9-88F2-D698F59FA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18508" r="7327" b="7160"/>
          <a:stretch/>
        </p:blipFill>
        <p:spPr>
          <a:xfrm>
            <a:off x="129301" y="2978094"/>
            <a:ext cx="4814895" cy="27945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BB584-EA9A-44AC-A4DD-6A7B4939D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5" r="38421"/>
          <a:stretch/>
        </p:blipFill>
        <p:spPr>
          <a:xfrm>
            <a:off x="5004758" y="3309471"/>
            <a:ext cx="2355855" cy="21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9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Творческое развитие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786840" y="5706315"/>
            <a:ext cx="5753432" cy="1200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dirty="0">
                <a:latin typeface="Franklin Gothic Book" panose="020B0503020102020204" pitchFamily="34" charset="0"/>
              </a:rPr>
              <a:t>Открытые лекции. Интерактивные занятия. Литературные гостиные. Творческие конкурсы.</a:t>
            </a:r>
            <a:endParaRPr lang="ru-RU" sz="240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255619" y="5484664"/>
            <a:ext cx="8210812" cy="68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4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Из консервативного</a:t>
            </a:r>
          </a:p>
        </p:txBody>
      </p:sp>
      <p:pic>
        <p:nvPicPr>
          <p:cNvPr id="1030" name="Picture 6" descr="https://smololimp.ru/images/20122018%2032.jpg?crc=2730345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08" y="2219780"/>
            <a:ext cx="3291633" cy="24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mololimp.ru/images/23112018%201.jpg?crc=2052816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5" r="867"/>
          <a:stretch/>
        </p:blipFill>
        <p:spPr bwMode="auto">
          <a:xfrm>
            <a:off x="5144481" y="1787631"/>
            <a:ext cx="6046951" cy="33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31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       Судомодельный спорт</a:t>
            </a:r>
          </a:p>
        </p:txBody>
      </p:sp>
      <p:pic>
        <p:nvPicPr>
          <p:cNvPr id="1026" name="Picture 2" descr="https://smololimp.ru/images/img_0004.jpg?crc=2478403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1" y="1337541"/>
            <a:ext cx="4641350" cy="26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mololimp.ru/images/23-02-2018%2010.jpg?crc=4952237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27478"/>
          <a:stretch/>
        </p:blipFill>
        <p:spPr bwMode="auto">
          <a:xfrm>
            <a:off x="770704" y="3992146"/>
            <a:ext cx="4200918" cy="26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10" y="2046921"/>
            <a:ext cx="6088200" cy="342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5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                   Искусство</a:t>
            </a:r>
          </a:p>
        </p:txBody>
      </p:sp>
      <p:pic>
        <p:nvPicPr>
          <p:cNvPr id="2052" name="Picture 4" descr="https://smololimp.ru/images/24092018%202.jpg?crc=41439654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12" y="491188"/>
            <a:ext cx="3041616" cy="22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mololimp.ru/images/24092018%204.jpg?crc=411855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36" y="491188"/>
            <a:ext cx="1709247" cy="227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mololimp.ru/images/%d0%b8%d1%81%d0%ba%d1%83%d1%81%d1%82%d0%b2%d0%be%20%d1%81%d0%bc%d0%be%d0%bb%d0%b5%d0%bd%d1%81%d0%ba%202018%2014.jpg?crc=41605853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58" y="2988385"/>
            <a:ext cx="5430171" cy="30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mololimp.ru/images/%d0%b8%d1%81%d0%ba%d1%83%d1%81%d1%82%d0%b2%d0%be%20%d1%81%d0%bc%d0%be%d0%bb%d0%b5%d0%bd%d1%81%d0%ba%202018%2028.jpg?crc=4215360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30" y="2911217"/>
            <a:ext cx="4275810" cy="32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3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1188"/>
            <a:ext cx="1058954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         Тренинги, </a:t>
            </a:r>
            <a:r>
              <a:rPr lang="en-US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teambuilding</a:t>
            </a:r>
            <a:endParaRPr lang="ru-RU" sz="5281" b="1" dirty="0">
              <a:effectLst>
                <a:glow rad="38100">
                  <a:schemeClr val="accent6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7" name="Picture 2" descr="https://smololimp.ru/images/19122018%201.jpg?crc=5162237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" y="2306209"/>
            <a:ext cx="3384063" cy="25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mololimp.ru/images/26102018%207.jpg?crc=3892092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50" y="2135860"/>
            <a:ext cx="4318117" cy="287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mololimp.ru/images/%d0%b8%d1%81%d0%ba%d1%83%d1%81%d1%82%d0%b2%d0%be%20%d1%81%d0%bc%d0%be%d0%bb%d0%b5%d0%bd%d1%81%d0%ba%202018%2023-crop-u28428.jpg?crc=3867904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10" y="1885674"/>
            <a:ext cx="2513113" cy="33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5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171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Индивидуальные траектории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8762" y="1614772"/>
            <a:ext cx="5487670" cy="8681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сопровождения мотивированных</a:t>
            </a:r>
            <a:r>
              <a:rPr lang="ru-RU" sz="2521" dirty="0"/>
              <a:t> детей</a:t>
            </a:r>
            <a:endParaRPr lang="ru-RU" sz="2401" dirty="0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9270" y="2095015"/>
            <a:ext cx="8364925" cy="378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1" dirty="0">
              <a:effectLst>
                <a:glow rad="38100">
                  <a:schemeClr val="accent3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  <a:p>
            <a:pPr marL="411583" indent="-411583">
              <a:buAutoNum type="arabicPeriod"/>
            </a:pPr>
            <a:r>
              <a:rPr lang="ru-RU" sz="2401" dirty="0"/>
              <a:t>Выявление (педагогическое наблюдение) мотивированных и одаренных школьников на профильных сменах - информация в школы</a:t>
            </a:r>
          </a:p>
          <a:p>
            <a:pPr marL="411583" indent="-411583">
              <a:buAutoNum type="arabicPeriod"/>
            </a:pPr>
            <a:r>
              <a:rPr lang="ru-RU" sz="2401" dirty="0"/>
              <a:t>Подготовка профильных образовательных карт – информация в школы</a:t>
            </a:r>
          </a:p>
          <a:p>
            <a:pPr marL="411583" indent="-411583">
              <a:buAutoNum type="arabicPeriod"/>
            </a:pPr>
            <a:r>
              <a:rPr lang="ru-RU" sz="2401" dirty="0"/>
              <a:t>Психолого-педагогическое сопровождение на профильных сменах</a:t>
            </a:r>
          </a:p>
          <a:p>
            <a:pPr marL="411583" indent="-411583">
              <a:buAutoNum type="arabicPeriod"/>
            </a:pPr>
            <a:r>
              <a:rPr lang="ru-RU" sz="2401" dirty="0"/>
              <a:t>Коррекция профильных маршрутных образовательных карт и сопровождения одаренного ребенка </a:t>
            </a:r>
          </a:p>
        </p:txBody>
      </p:sp>
    </p:spTree>
    <p:extLst>
      <p:ext uri="{BB962C8B-B14F-4D97-AF65-F5344CB8AC3E}">
        <p14:creationId xmlns:p14="http://schemas.microsoft.com/office/powerpoint/2010/main" val="2150546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976654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Программы переподготовки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47677" y="1143976"/>
            <a:ext cx="5487670" cy="4802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сопровождения </a:t>
            </a:r>
            <a:r>
              <a:rPr lang="ru-RU" sz="2521" dirty="0"/>
              <a:t>одаренных детей</a:t>
            </a:r>
            <a:endParaRPr lang="ru-RU" sz="2401" dirty="0">
              <a:latin typeface="Franklin Gothic Book" panose="020B05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4357770"/>
            <a:ext cx="3456878" cy="2442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23296" r="1656" b="8767"/>
          <a:stretch/>
        </p:blipFill>
        <p:spPr>
          <a:xfrm>
            <a:off x="248207" y="1926806"/>
            <a:ext cx="4711783" cy="23195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723CDD-30C9-4942-83C2-34810E0E28AC}"/>
              </a:ext>
            </a:extLst>
          </p:cNvPr>
          <p:cNvSpPr/>
          <p:nvPr/>
        </p:nvSpPr>
        <p:spPr>
          <a:xfrm>
            <a:off x="141494" y="1396179"/>
            <a:ext cx="3024336" cy="51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Олимпийский десант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8563AA-2473-4339-BE2B-BB16AABA248D}"/>
              </a:ext>
            </a:extLst>
          </p:cNvPr>
          <p:cNvSpPr/>
          <p:nvPr/>
        </p:nvSpPr>
        <p:spPr>
          <a:xfrm>
            <a:off x="7319342" y="5836168"/>
            <a:ext cx="3447894" cy="768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504 ;) часа ОЦ «Сириус»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1E82A2-10DF-498A-A867-D3FEEED8A9CF}"/>
              </a:ext>
            </a:extLst>
          </p:cNvPr>
          <p:cNvSpPr/>
          <p:nvPr/>
        </p:nvSpPr>
        <p:spPr>
          <a:xfrm>
            <a:off x="298353" y="4296683"/>
            <a:ext cx="3001692" cy="48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Консалтинг час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308136-6B73-454E-9097-15C97DEA4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7" y="4871879"/>
            <a:ext cx="2569564" cy="1928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0FDF76-AE0B-4F6A-AC46-1E120DB50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 r="1478" b="50000"/>
          <a:stretch/>
        </p:blipFill>
        <p:spPr>
          <a:xfrm>
            <a:off x="5135509" y="1931793"/>
            <a:ext cx="3024336" cy="217692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1F00F2-1877-4C46-B9CC-0EFA7C0AC205}"/>
              </a:ext>
            </a:extLst>
          </p:cNvPr>
          <p:cNvSpPr/>
          <p:nvPr/>
        </p:nvSpPr>
        <p:spPr>
          <a:xfrm>
            <a:off x="8163005" y="2949534"/>
            <a:ext cx="2244865" cy="48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Семинары для руководителей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292704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976654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Новые проекты - учителям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2918" y="1414730"/>
            <a:ext cx="6783514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сопровождения </a:t>
            </a:r>
            <a:r>
              <a:rPr lang="ru-RU" sz="2521" dirty="0"/>
              <a:t>мотивированных детей</a:t>
            </a:r>
            <a:endParaRPr lang="ru-RU" sz="2401" dirty="0"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582" y="1894973"/>
            <a:ext cx="6048772" cy="306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1" dirty="0" err="1"/>
              <a:t>УЧИМся</a:t>
            </a:r>
            <a:r>
              <a:rPr lang="ru-RU" sz="2401" dirty="0"/>
              <a:t> – выездные </a:t>
            </a:r>
            <a:r>
              <a:rPr lang="ru-RU" sz="2401" dirty="0" err="1"/>
              <a:t>интенсивы</a:t>
            </a:r>
            <a:r>
              <a:rPr lang="ru-RU" sz="2401" dirty="0"/>
              <a:t>             для педагогов Смоленской области</a:t>
            </a:r>
          </a:p>
          <a:p>
            <a:pPr>
              <a:buNone/>
            </a:pPr>
            <a:endParaRPr lang="ru-RU" sz="2401" dirty="0"/>
          </a:p>
          <a:p>
            <a:pPr>
              <a:buNone/>
            </a:pPr>
            <a:r>
              <a:rPr lang="ru-RU" sz="2401" dirty="0"/>
              <a:t>Технологии обучения программам дополнительного образования технической направленности </a:t>
            </a:r>
          </a:p>
          <a:p>
            <a:pPr>
              <a:buNone/>
            </a:pPr>
            <a:endParaRPr lang="ru-RU" sz="2401" dirty="0"/>
          </a:p>
          <a:p>
            <a:pPr>
              <a:buNone/>
            </a:pPr>
            <a:endParaRPr lang="ru-RU" sz="252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50" y="2802891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7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976654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Новые проекты - школьникам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5148" y="1614772"/>
            <a:ext cx="4981566" cy="304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1" b="1" dirty="0"/>
              <a:t>Модель непрерывного общего и дополнительного образования</a:t>
            </a:r>
            <a:endParaRPr lang="ru-RU" sz="2401" dirty="0"/>
          </a:p>
          <a:p>
            <a:pPr>
              <a:buNone/>
            </a:pPr>
            <a:r>
              <a:rPr lang="ru-RU" sz="2401" dirty="0"/>
              <a:t>Индивидуальный проект.</a:t>
            </a:r>
          </a:p>
          <a:p>
            <a:pPr>
              <a:buNone/>
            </a:pPr>
            <a:endParaRPr lang="ru-RU" sz="2401" dirty="0"/>
          </a:p>
          <a:p>
            <a:pPr>
              <a:buNone/>
            </a:pPr>
            <a:r>
              <a:rPr lang="ru-RU" sz="2401" b="1" dirty="0"/>
              <a:t>Образование </a:t>
            </a:r>
            <a:r>
              <a:rPr lang="ru-RU" sz="2401" b="1"/>
              <a:t>без границ</a:t>
            </a:r>
            <a:r>
              <a:rPr lang="ru-RU" sz="2401"/>
              <a:t> </a:t>
            </a:r>
            <a:r>
              <a:rPr lang="ru-RU" sz="2401" dirty="0"/>
              <a:t>Профессиональная навигация.  </a:t>
            </a:r>
            <a:r>
              <a:rPr lang="ru-RU" sz="2401" dirty="0" err="1"/>
              <a:t>Профпрактика</a:t>
            </a:r>
            <a:r>
              <a:rPr lang="ru-RU" sz="2401" dirty="0"/>
              <a:t> «День Тени».</a:t>
            </a:r>
            <a:endParaRPr lang="ru-RU" sz="336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74" y="2133650"/>
            <a:ext cx="3849477" cy="2890118"/>
          </a:xfrm>
          <a:prstGeom prst="rect">
            <a:avLst/>
          </a:prstGeom>
        </p:spPr>
      </p:pic>
      <p:pic>
        <p:nvPicPr>
          <p:cNvPr id="7170" name="Picture 2" descr="https://smololimp.ru/images/27122018%2017%20.jpg?crc=3318942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16902"/>
          <a:stretch/>
        </p:blipFill>
        <p:spPr bwMode="auto">
          <a:xfrm>
            <a:off x="1918742" y="4797946"/>
            <a:ext cx="2449272" cy="18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90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1933" y="35641"/>
            <a:ext cx="976654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</a:t>
            </a:r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Клубы - школьникам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7517" y="1053530"/>
            <a:ext cx="4912066" cy="504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Альтернативные источники</a:t>
            </a: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энергии</a:t>
            </a:r>
          </a:p>
          <a:p>
            <a:pPr>
              <a:buNone/>
            </a:pPr>
            <a:endParaRPr lang="ru-RU" sz="2401" dirty="0"/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Когда строку диктует чувство</a:t>
            </a: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Робототехника </a:t>
            </a:r>
          </a:p>
          <a:p>
            <a:pPr>
              <a:buNone/>
            </a:pPr>
            <a:endParaRPr lang="ru-RU" sz="2401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Открытая редакция</a:t>
            </a:r>
          </a:p>
          <a:p>
            <a:pPr>
              <a:buNone/>
            </a:pPr>
            <a:endParaRPr lang="ru-RU" sz="2401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Сельскохозяйственная лаборатория</a:t>
            </a:r>
          </a:p>
          <a:p>
            <a:pPr>
              <a:buNone/>
            </a:pPr>
            <a:endParaRPr lang="ru-RU" sz="2401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1" b="1" dirty="0">
                <a:solidFill>
                  <a:schemeClr val="accent2">
                    <a:lumMod val="75000"/>
                  </a:schemeClr>
                </a:solidFill>
              </a:rPr>
              <a:t>Программирование</a:t>
            </a:r>
            <a:endParaRPr lang="ru-RU" sz="336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AE0022-B622-4C13-95D9-8C033806C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06" y="2637706"/>
            <a:ext cx="1368152" cy="10261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3E699-3AD8-4347-A057-9D2465F6F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19796" r="31353" b="30717"/>
          <a:stretch/>
        </p:blipFill>
        <p:spPr>
          <a:xfrm>
            <a:off x="5735166" y="899525"/>
            <a:ext cx="1387812" cy="9912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A9FDF6-F34B-4684-8DAE-9B267CFD1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 r="33018" b="30963"/>
          <a:stretch/>
        </p:blipFill>
        <p:spPr>
          <a:xfrm>
            <a:off x="6453927" y="1959356"/>
            <a:ext cx="1645795" cy="10509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355FB6-F9DF-4A57-9D22-E0D138E57D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33203" r="8944" b="10111"/>
          <a:stretch/>
        </p:blipFill>
        <p:spPr>
          <a:xfrm>
            <a:off x="4814584" y="4005858"/>
            <a:ext cx="1152128" cy="14468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697053-1F55-4945-92A7-88A5A9DB9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95" y="5122015"/>
            <a:ext cx="1477554" cy="11093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CEC9A9-1C68-4CC2-8D5B-12B5D22506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82" y="3350572"/>
            <a:ext cx="950608" cy="12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566" y="491189"/>
            <a:ext cx="7272807" cy="41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ОЦ «Сириус»</a:t>
            </a:r>
          </a:p>
          <a:p>
            <a:endParaRPr lang="ru-RU" sz="5281" b="1" dirty="0">
              <a:effectLst>
                <a:glow rad="38100">
                  <a:schemeClr val="accent6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  <a:p>
            <a:endParaRPr lang="ru-RU" sz="5281" b="1" dirty="0">
              <a:effectLst>
                <a:glow rad="38100">
                  <a:schemeClr val="accent6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81" y="1291867"/>
            <a:ext cx="4290092" cy="1980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4597311"/>
            <a:ext cx="4335924" cy="22629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51389" y="1782575"/>
            <a:ext cx="1870317" cy="78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92D050"/>
                </a:solidFill>
              </a:rPr>
              <a:t>2014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23397" y="1782575"/>
            <a:ext cx="190929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92D050"/>
                </a:solidFill>
              </a:rPr>
              <a:t>2014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14238" y="4646814"/>
            <a:ext cx="152761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92D05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518106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1188"/>
            <a:ext cx="11021693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</a:t>
            </a:r>
            <a:r>
              <a:rPr lang="en-US" sz="5281" b="1" dirty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WorldSkills </a:t>
            </a:r>
            <a:r>
              <a:rPr lang="en-US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– </a:t>
            </a:r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графический дизайн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676A9-052D-4814-85C3-893942E6E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1557586"/>
            <a:ext cx="6565280" cy="49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9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10143970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-ДАВАЙТЕ ЗНАКОМИТЬСЯ-</a:t>
            </a:r>
            <a:endParaRPr lang="en-US" sz="2521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912153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6" y="105871"/>
            <a:ext cx="6817680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8367" r="11696" b="24506"/>
          <a:stretch/>
        </p:blipFill>
        <p:spPr>
          <a:xfrm>
            <a:off x="3358903" y="2084989"/>
            <a:ext cx="2115316" cy="2839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8729" r="13363" b="12849"/>
          <a:stretch/>
        </p:blipFill>
        <p:spPr>
          <a:xfrm>
            <a:off x="678917" y="2067443"/>
            <a:ext cx="1959905" cy="28568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4565" y="5241071"/>
            <a:ext cx="277342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СОГБОУИ «Лицей Имени Кирилла и Мефодия»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Иванова Ольга Викторовна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26854" y="5223804"/>
            <a:ext cx="28803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ЧОУ «Смоленский физико-математический лицей при МИФИ»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Маслаков Олег Вячеславович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8D2AE0-2091-4377-BB27-FB18C21E8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24296" r="33249" b="2100"/>
          <a:stretch/>
        </p:blipFill>
        <p:spPr>
          <a:xfrm>
            <a:off x="6358390" y="2080274"/>
            <a:ext cx="1775885" cy="282176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69115BE-814D-4E74-88BE-0C7C267A6531}"/>
              </a:ext>
            </a:extLst>
          </p:cNvPr>
          <p:cNvSpPr/>
          <p:nvPr/>
        </p:nvSpPr>
        <p:spPr>
          <a:xfrm>
            <a:off x="5641929" y="5206258"/>
            <a:ext cx="28803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Председатель Экспертного совета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Ассоциации</a:t>
            </a:r>
          </a:p>
          <a:p>
            <a:pPr algn="ctr"/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Кучумов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Алексей Валерьевич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45EC63-7CC1-473A-AD57-9B08223CF2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4287" r="7486"/>
          <a:stretch/>
        </p:blipFill>
        <p:spPr>
          <a:xfrm>
            <a:off x="9062690" y="2080274"/>
            <a:ext cx="1775886" cy="282176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CCFECF-116A-4420-A634-4264055F4294}"/>
              </a:ext>
            </a:extLst>
          </p:cNvPr>
          <p:cNvSpPr/>
          <p:nvPr/>
        </p:nvSpPr>
        <p:spPr>
          <a:xfrm>
            <a:off x="8522249" y="4902034"/>
            <a:ext cx="3150379" cy="1552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Председатель Правления Ассоциации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Гусев Алексей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167317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9073008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-ДАВАЙТЕ ЗНАКОМИТЬСЯ-</a:t>
            </a:r>
            <a:endParaRPr lang="en-US" sz="2521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912153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6" y="105871"/>
            <a:ext cx="6817680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0550" y="5427784"/>
            <a:ext cx="331236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Координатор образовательных смен </a:t>
            </a:r>
          </a:p>
          <a:p>
            <a:pPr algn="ctr"/>
            <a:r>
              <a:rPr lang="ru-RU" sz="1800" b="1" dirty="0" err="1">
                <a:solidFill>
                  <a:schemeClr val="accent5">
                    <a:lumMod val="75000"/>
                  </a:schemeClr>
                </a:solidFill>
              </a:rPr>
              <a:t>Низохина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 Марина Петровна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58902" y="5558883"/>
            <a:ext cx="403244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Методисты Ассоциации</a:t>
            </a:r>
          </a:p>
          <a:p>
            <a:pPr algn="ctr"/>
            <a:r>
              <a:rPr lang="ru-RU" sz="1800" b="1" dirty="0" err="1">
                <a:solidFill>
                  <a:schemeClr val="accent5">
                    <a:lumMod val="75000"/>
                  </a:schemeClr>
                </a:solidFill>
              </a:rPr>
              <a:t>Володченкова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 Ольга Анатольевна</a:t>
            </a:r>
          </a:p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Шаповалова Галина Павловна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26221" r="38994" b="23587"/>
          <a:stretch/>
        </p:blipFill>
        <p:spPr>
          <a:xfrm>
            <a:off x="696625" y="2136550"/>
            <a:ext cx="2232248" cy="32403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319342" y="5431886"/>
            <a:ext cx="3600400" cy="824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1800" dirty="0">
                <a:solidFill>
                  <a:schemeClr val="accent4">
                    <a:lumMod val="75000"/>
                  </a:schemeClr>
                </a:solidFill>
              </a:rPr>
              <a:t>Модератор по работе с волонтерами</a:t>
            </a:r>
          </a:p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Петрова Кристина Витальевна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5119" r="31021" b="2762"/>
          <a:stretch/>
        </p:blipFill>
        <p:spPr>
          <a:xfrm>
            <a:off x="7536819" y="2143512"/>
            <a:ext cx="2207490" cy="3313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50000" r="52802" b="25856"/>
          <a:stretch/>
        </p:blipFill>
        <p:spPr>
          <a:xfrm>
            <a:off x="5569890" y="2129972"/>
            <a:ext cx="1677444" cy="33066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A7ACDB-B9E7-47C1-A610-D56D74A2F8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2560" b="9173"/>
          <a:stretch/>
        </p:blipFill>
        <p:spPr>
          <a:xfrm rot="5400000">
            <a:off x="2630443" y="2573610"/>
            <a:ext cx="3233397" cy="23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581" y="1841966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Проектная смена: 2018 – 40 человек, 2019 – 60 человек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8581" y="379804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>
                <a:latin typeface="Franklin Gothic Book" panose="020B0503020102020204" pitchFamily="34" charset="0"/>
                <a:cs typeface="Times New Roman" panose="02020603050405020304" pitchFamily="18" charset="0"/>
              </a:rPr>
              <a:t>Технологическая смена: 2018 – 40 человек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581" y="4574182"/>
            <a:ext cx="8491781" cy="868186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Экспресс-смены «Судомодельный спорт» 2017 – 23 человека, 2018 – 52 человека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581" y="5707305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Летняя школа 2019 – 21 человек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581" y="2626041"/>
            <a:ext cx="8491781" cy="868186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Смена «Искусство»: 2018 – 23 человека, 2019 – 55 человек 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0146866" y="4941962"/>
            <a:ext cx="1922512" cy="17784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  <a:r>
              <a:rPr lang="ru-RU" sz="5400" dirty="0"/>
              <a:t>1</a:t>
            </a:r>
            <a:r>
              <a:rPr lang="en-US" sz="5400" dirty="0"/>
              <a:t>4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64505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0630" y="2217290"/>
            <a:ext cx="7992888" cy="4391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Всероссийский конкурс научно-технологических проектов</a:t>
            </a:r>
            <a:r>
              <a:rPr lang="ru-RU" dirty="0">
                <a:solidFill>
                  <a:schemeClr val="tx1"/>
                </a:solidFill>
              </a:rPr>
              <a:t> – это масштабное мероприятие для старшеклассников, которые занимаются научной или исследовательской деятельностью.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2228546"/>
            <a:ext cx="1549700" cy="91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43" y="2276538"/>
            <a:ext cx="1468259" cy="86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42" y="2248841"/>
            <a:ext cx="1515260" cy="892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23" y="2284585"/>
            <a:ext cx="1508143" cy="888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83" y="2276538"/>
            <a:ext cx="1143000" cy="865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5374010"/>
            <a:ext cx="1656184" cy="9759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55" y="5401665"/>
            <a:ext cx="1609255" cy="948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2" y="5370716"/>
            <a:ext cx="1667363" cy="9825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58" y="5456928"/>
            <a:ext cx="1673966" cy="9864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05" y="2284585"/>
            <a:ext cx="1377275" cy="811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8" y="5487293"/>
            <a:ext cx="1220174" cy="8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6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БОЛЬШИЕ ВЫЗОВЫ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10" y="2137861"/>
            <a:ext cx="694745" cy="409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92" y="2080108"/>
            <a:ext cx="918111" cy="54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2115357"/>
            <a:ext cx="771124" cy="454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5" y="2204024"/>
            <a:ext cx="710836" cy="418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70" y="2147530"/>
            <a:ext cx="624339" cy="472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99" y="2200070"/>
            <a:ext cx="573320" cy="337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6" y="2168833"/>
            <a:ext cx="710835" cy="418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9" y="2161613"/>
            <a:ext cx="641489" cy="378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65" y="2153881"/>
            <a:ext cx="710837" cy="418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5" y="2150884"/>
            <a:ext cx="710836" cy="418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7" y="2161613"/>
            <a:ext cx="579057" cy="4094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95BF18-9992-47C1-A0ED-B30BE072DB86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13" y="2987512"/>
            <a:ext cx="4204152" cy="25380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274C1D-9279-4629-8016-553D7163BD6B}"/>
              </a:ext>
            </a:extLst>
          </p:cNvPr>
          <p:cNvSpPr/>
          <p:nvPr/>
        </p:nvSpPr>
        <p:spPr>
          <a:xfrm>
            <a:off x="6815286" y="3742241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379D568-B1A2-468D-AB6B-BAAE590CA7D0}"/>
              </a:ext>
            </a:extLst>
          </p:cNvPr>
          <p:cNvSpPr/>
          <p:nvPr/>
        </p:nvSpPr>
        <p:spPr>
          <a:xfrm>
            <a:off x="5735166" y="2605668"/>
            <a:ext cx="3096344" cy="334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92D050"/>
                </a:solidFill>
              </a:rPr>
              <a:t>Школьный этап – 190</a:t>
            </a:r>
          </a:p>
          <a:p>
            <a:pPr algn="ctr"/>
            <a:r>
              <a:rPr lang="ru-RU" dirty="0">
                <a:solidFill>
                  <a:srgbClr val="92D050"/>
                </a:solidFill>
              </a:rPr>
              <a:t>Муниципальный – 99</a:t>
            </a:r>
          </a:p>
          <a:p>
            <a:pPr algn="ctr"/>
            <a:r>
              <a:rPr lang="ru-RU" dirty="0">
                <a:solidFill>
                  <a:srgbClr val="92D050"/>
                </a:solidFill>
              </a:rPr>
              <a:t>Региональный – 46</a:t>
            </a:r>
          </a:p>
          <a:p>
            <a:pPr algn="ctr"/>
            <a:r>
              <a:rPr lang="ru-RU" dirty="0">
                <a:solidFill>
                  <a:srgbClr val="92D050"/>
                </a:solidFill>
              </a:rPr>
              <a:t>Всероссийский - 13</a:t>
            </a:r>
          </a:p>
        </p:txBody>
      </p:sp>
    </p:spTree>
    <p:extLst>
      <p:ext uri="{BB962C8B-B14F-4D97-AF65-F5344CB8AC3E}">
        <p14:creationId xmlns:p14="http://schemas.microsoft.com/office/powerpoint/2010/main" val="1887974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БОЛЬШИЕ ВЫЗОВЫ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10" y="2137861"/>
            <a:ext cx="694745" cy="409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92" y="2080108"/>
            <a:ext cx="918111" cy="54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2115357"/>
            <a:ext cx="771124" cy="454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5" y="2204024"/>
            <a:ext cx="710836" cy="418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70" y="2147530"/>
            <a:ext cx="624339" cy="472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99" y="2200070"/>
            <a:ext cx="573320" cy="337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6" y="2168833"/>
            <a:ext cx="710835" cy="418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9" y="2161613"/>
            <a:ext cx="641489" cy="378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65" y="2153881"/>
            <a:ext cx="710837" cy="418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5" y="2150884"/>
            <a:ext cx="710836" cy="418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7" y="2161613"/>
            <a:ext cx="579057" cy="4094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8FD368-9E59-474E-A979-436964F831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30159" r="12494" b="21602"/>
          <a:stretch/>
        </p:blipFill>
        <p:spPr>
          <a:xfrm>
            <a:off x="367627" y="2696610"/>
            <a:ext cx="8981752" cy="36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7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БОЛЬШИЕ ВЫЗОВЫ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10" y="2137861"/>
            <a:ext cx="694745" cy="409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92" y="2080108"/>
            <a:ext cx="918111" cy="54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2115357"/>
            <a:ext cx="771124" cy="454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5" y="2204024"/>
            <a:ext cx="710836" cy="418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70" y="2147530"/>
            <a:ext cx="624339" cy="472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99" y="2200070"/>
            <a:ext cx="573320" cy="337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6" y="2168833"/>
            <a:ext cx="710835" cy="418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9" y="2161613"/>
            <a:ext cx="641489" cy="378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65" y="2153881"/>
            <a:ext cx="710837" cy="418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5" y="2150884"/>
            <a:ext cx="710836" cy="418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7" y="2161613"/>
            <a:ext cx="579057" cy="4094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A6B6BD-BF29-4311-8CAB-6FCDDB41FD2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36353" r="-118" b="25856"/>
          <a:stretch/>
        </p:blipFill>
        <p:spPr>
          <a:xfrm>
            <a:off x="240328" y="2919051"/>
            <a:ext cx="6461517" cy="24361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80B2FA-53B7-4F1E-8680-E38752F324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14" y="2922730"/>
            <a:ext cx="3608772" cy="240584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90CAAAD-35F3-412C-99EE-8902880D7B54}"/>
              </a:ext>
            </a:extLst>
          </p:cNvPr>
          <p:cNvSpPr/>
          <p:nvPr/>
        </p:nvSpPr>
        <p:spPr>
          <a:xfrm>
            <a:off x="1237549" y="5372971"/>
            <a:ext cx="755159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92D050"/>
                </a:solidFill>
              </a:rPr>
              <a:t>С Губернатором Алексеем Владимировичем Островским</a:t>
            </a:r>
          </a:p>
        </p:txBody>
      </p:sp>
    </p:spTree>
    <p:extLst>
      <p:ext uri="{BB962C8B-B14F-4D97-AF65-F5344CB8AC3E}">
        <p14:creationId xmlns:p14="http://schemas.microsoft.com/office/powerpoint/2010/main" val="2971131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66614" y="1155661"/>
            <a:ext cx="9073008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-ТЬЮТОРЫ ПРОФИЛЬНЫХ НАПРАВЛЕНИЙ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2" t="5911" r="26814" b="50942"/>
          <a:stretch/>
        </p:blipFill>
        <p:spPr>
          <a:xfrm>
            <a:off x="550040" y="1579430"/>
            <a:ext cx="822115" cy="837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2" t="31367" r="9788" b="47338"/>
          <a:stretch/>
        </p:blipFill>
        <p:spPr>
          <a:xfrm>
            <a:off x="529049" y="2417121"/>
            <a:ext cx="864096" cy="8640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7986" y="1780122"/>
            <a:ext cx="6188921" cy="9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>
                <a:solidFill>
                  <a:schemeClr val="accent5">
                    <a:lumMod val="50000"/>
                  </a:schemeClr>
                </a:solidFill>
              </a:rPr>
              <a:t>Володченкова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 Ольга Анатольевна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Космические технологии.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Нейротехнологии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и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природоподобные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технологии. Беспилотный транспорт и логистические системы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07986" y="2749201"/>
            <a:ext cx="6198681" cy="574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Синявский Юрий Владимирович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Современная энергетика.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Нанотехнологии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. Новые материалы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66968" y="3424260"/>
            <a:ext cx="6198681" cy="567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>
                <a:solidFill>
                  <a:schemeClr val="accent5">
                    <a:lumMod val="50000"/>
                  </a:schemeClr>
                </a:solidFill>
              </a:rPr>
              <a:t>Низохина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 Марина Петровна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Умный дом. Большие данные. Искусственный интеллект. Финансовые технологии и </a:t>
            </a:r>
            <a:r>
              <a:rPr lang="ru-RU" sz="1600" dirty="0" err="1">
                <a:solidFill>
                  <a:schemeClr val="accent4">
                    <a:lumMod val="75000"/>
                  </a:schemeClr>
                </a:solidFill>
              </a:rPr>
              <a:t>кибербезопасность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69964" y="4294194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Иванова Ольга Викторовна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Когнитивные исследования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Смирнова Татьяна Геннадьевна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Генетика, персонализированная и прогностическая медицина. Агропромышленные и биотехнологии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7" t="15991" r="32669" b="58312"/>
          <a:stretch/>
        </p:blipFill>
        <p:spPr>
          <a:xfrm>
            <a:off x="491782" y="4156931"/>
            <a:ext cx="843105" cy="9133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t="11458" r="25423" b="50412"/>
          <a:stretch/>
        </p:blipFill>
        <p:spPr>
          <a:xfrm>
            <a:off x="508057" y="5038224"/>
            <a:ext cx="810554" cy="9842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0" t="28433" r="46522" b="53721"/>
          <a:stretch/>
        </p:blipFill>
        <p:spPr>
          <a:xfrm>
            <a:off x="520270" y="3259194"/>
            <a:ext cx="841629" cy="8977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Борисов Евгений Павлович</a:t>
            </a:r>
          </a:p>
          <a:p>
            <a:pPr algn="ctr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Инновационное творчество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0" t="1281" r="15981" b="34880"/>
          <a:stretch/>
        </p:blipFill>
        <p:spPr>
          <a:xfrm>
            <a:off x="508057" y="5946007"/>
            <a:ext cx="814616" cy="9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7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БОЛЬШИЕ ВЫЗОВЫ - ЭКСПЕРТЫ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10" y="2137861"/>
            <a:ext cx="694745" cy="409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92" y="2080108"/>
            <a:ext cx="918111" cy="541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2115357"/>
            <a:ext cx="771124" cy="454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5" y="2204024"/>
            <a:ext cx="710836" cy="418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70" y="2147530"/>
            <a:ext cx="624339" cy="472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99" y="2200070"/>
            <a:ext cx="573320" cy="337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6" y="2168833"/>
            <a:ext cx="710835" cy="418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9" y="2161613"/>
            <a:ext cx="641489" cy="378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65" y="2153881"/>
            <a:ext cx="710837" cy="418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5" y="2150884"/>
            <a:ext cx="710836" cy="4188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7" y="2161613"/>
            <a:ext cx="579057" cy="4094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47C3C-1BEB-4FE0-82BA-FF684963EF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2641434"/>
            <a:ext cx="3200264" cy="18001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E40FF3-E5FF-4B21-A9AF-5C23C3F083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 r="25909"/>
          <a:stretch/>
        </p:blipFill>
        <p:spPr>
          <a:xfrm>
            <a:off x="4274792" y="2641434"/>
            <a:ext cx="2536732" cy="17950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5469B6-E3B0-4E8C-8CD6-42ED902565E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23373" r="24321" b="8305"/>
          <a:stretch/>
        </p:blipFill>
        <p:spPr>
          <a:xfrm>
            <a:off x="7037225" y="2614299"/>
            <a:ext cx="2149161" cy="182955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BA61032-8B77-4AAC-8F95-BE45F022A8F5}"/>
              </a:ext>
            </a:extLst>
          </p:cNvPr>
          <p:cNvSpPr/>
          <p:nvPr/>
        </p:nvSpPr>
        <p:spPr>
          <a:xfrm>
            <a:off x="694605" y="4613391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2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БОЛЬШИЕ ВЫЗОВЫ – перекрестная экспертиза</a:t>
            </a:r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A8A3FF9-A5F2-4C07-A743-55D65420E45F}"/>
              </a:ext>
            </a:extLst>
          </p:cNvPr>
          <p:cNvSpPr/>
          <p:nvPr/>
        </p:nvSpPr>
        <p:spPr>
          <a:xfrm>
            <a:off x="1195710" y="5490235"/>
            <a:ext cx="7626555" cy="99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 эксперта от региона всероссийского уровня в 2019 году</a:t>
            </a:r>
          </a:p>
        </p:txBody>
      </p:sp>
    </p:spTree>
    <p:extLst>
      <p:ext uri="{BB962C8B-B14F-4D97-AF65-F5344CB8AC3E}">
        <p14:creationId xmlns:p14="http://schemas.microsoft.com/office/powerpoint/2010/main" val="398487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1637" y="912153"/>
            <a:ext cx="7956486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51636" y="105871"/>
            <a:ext cx="7686939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4605" y="1441914"/>
            <a:ext cx="871306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20" dirty="0"/>
              <a:t>Образовательные профильные смены, проектные, технологические, </a:t>
            </a:r>
            <a:r>
              <a:rPr lang="ru-RU" sz="1920" dirty="0" err="1"/>
              <a:t>профориентационные</a:t>
            </a:r>
            <a:r>
              <a:rPr lang="ru-RU" sz="1920" dirty="0"/>
              <a:t> «бизнес-смены», искусство и спорт</a:t>
            </a:r>
            <a:endParaRPr lang="en-US" sz="1920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1645"/>
            <a:ext cx="2817070" cy="1470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2" y="2111615"/>
            <a:ext cx="8496944" cy="45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6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C11583-CD7A-4EA6-AC22-06D34D507706}"/>
              </a:ext>
            </a:extLst>
          </p:cNvPr>
          <p:cNvSpPr/>
          <p:nvPr/>
        </p:nvSpPr>
        <p:spPr>
          <a:xfrm>
            <a:off x="1" y="5954"/>
            <a:ext cx="12190412" cy="17134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cap="all" dirty="0">
                <a:solidFill>
                  <a:srgbClr val="0070C0"/>
                </a:solidFill>
                <a:latin typeface="LabGrotesque"/>
              </a:rPr>
              <a:t>ИТОГОВЫЙ ИНДИВИДУАЛЬНЫЙ ПРОЕКТ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23B12E0-FDEB-433E-9C0F-A09F74096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7124" y="1786351"/>
            <a:ext cx="8906448" cy="314101"/>
          </a:xfrm>
        </p:spPr>
        <p:txBody>
          <a:bodyPr vert="horz" lIns="108830" tIns="26867" rIns="108830" bIns="54416" rtlCol="0" anchor="t">
            <a:normAutofit fontScale="90000"/>
          </a:bodyPr>
          <a:lstStyle/>
          <a:p>
            <a:pPr marL="17863">
              <a:spcBef>
                <a:spcPts val="211"/>
              </a:spcBef>
            </a:pPr>
            <a:r>
              <a:rPr lang="ru-RU" altLang="ru-RU" sz="1782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Качество ИИП 2018-2019                      Формы защиты ИИП</a:t>
            </a:r>
          </a:p>
        </p:txBody>
      </p:sp>
      <p:pic>
        <p:nvPicPr>
          <p:cNvPr id="21508" name="Picture 2" descr="D:\МОИ ДОКУМЕНТЫ\Смоленский Олимп\Логотипы\Эмблема Смоленский олимп.jpg">
            <a:extLst>
              <a:ext uri="{FF2B5EF4-FFF2-40B4-BE49-F238E27FC236}">
                <a16:creationId xmlns:a16="http://schemas.microsoft.com/office/drawing/2014/main" id="{4CBE9090-D74B-437A-BB55-10331AEE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270184"/>
            <a:ext cx="1129486" cy="135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Диаграмма 10">
            <a:extLst>
              <a:ext uri="{FF2B5EF4-FFF2-40B4-BE49-F238E27FC236}">
                <a16:creationId xmlns:a16="http://schemas.microsoft.com/office/drawing/2014/main" id="{25F5CC5D-4ED1-45C0-8AE9-180523E1F699}"/>
              </a:ext>
            </a:extLst>
          </p:cNvPr>
          <p:cNvGraphicFramePr>
            <a:graphicFrameLocks/>
          </p:cNvGraphicFramePr>
          <p:nvPr/>
        </p:nvGraphicFramePr>
        <p:xfrm>
          <a:off x="1758840" y="2045372"/>
          <a:ext cx="4081812" cy="370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Диаграмма" r:id="rId4" imgW="4359018" imgH="3956647" progId="Excel.Chart.8">
                  <p:embed/>
                </p:oleObj>
              </mc:Choice>
              <mc:Fallback>
                <p:oleObj name="Диаграмма" r:id="rId4" imgW="4359018" imgH="3956647" progId="Excel.Chart.8">
                  <p:embed/>
                  <p:pic>
                    <p:nvPicPr>
                      <p:cNvPr id="21510" name="Диаграмма 10">
                        <a:extLst>
                          <a:ext uri="{FF2B5EF4-FFF2-40B4-BE49-F238E27FC236}">
                            <a16:creationId xmlns:a16="http://schemas.microsoft.com/office/drawing/2014/main" id="{25F5CC5D-4ED1-45C0-8AE9-180523E1F6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840" y="2045372"/>
                        <a:ext cx="4081812" cy="3705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Диаграмма 15">
            <a:extLst>
              <a:ext uri="{FF2B5EF4-FFF2-40B4-BE49-F238E27FC236}">
                <a16:creationId xmlns:a16="http://schemas.microsoft.com/office/drawing/2014/main" id="{8A0BF773-A77D-4CB3-A633-2775F46E9417}"/>
              </a:ext>
            </a:extLst>
          </p:cNvPr>
          <p:cNvGraphicFramePr>
            <a:graphicFrameLocks/>
          </p:cNvGraphicFramePr>
          <p:nvPr/>
        </p:nvGraphicFramePr>
        <p:xfrm>
          <a:off x="5007021" y="2167440"/>
          <a:ext cx="5573415" cy="3944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Диаграмма" r:id="rId6" imgW="5950212" imgH="4212701" progId="Excel.Chart.8">
                  <p:embed/>
                </p:oleObj>
              </mc:Choice>
              <mc:Fallback>
                <p:oleObj name="Диаграмма" r:id="rId6" imgW="5950212" imgH="4212701" progId="Excel.Chart.8">
                  <p:embed/>
                  <p:pic>
                    <p:nvPicPr>
                      <p:cNvPr id="21511" name="Диаграмма 15">
                        <a:extLst>
                          <a:ext uri="{FF2B5EF4-FFF2-40B4-BE49-F238E27FC236}">
                            <a16:creationId xmlns:a16="http://schemas.microsoft.com/office/drawing/2014/main" id="{8A0BF773-A77D-4CB3-A633-2775F46E941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7021" y="2167440"/>
                        <a:ext cx="5573415" cy="3944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8E7CE2C5-0A1F-425F-B890-6A6CA3472F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1" y="1731419"/>
            <a:ext cx="2093633" cy="157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3ECE5C38-0C7C-4FF0-A65F-1A71E351A4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1" y="3452114"/>
            <a:ext cx="2093633" cy="157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DDCCF2BE-50A7-4AA7-93AF-0D0BC1DFB7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1" y="5184647"/>
            <a:ext cx="2093633" cy="15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C48449-868E-4E18-9A00-341FF2409748}"/>
              </a:ext>
            </a:extLst>
          </p:cNvPr>
          <p:cNvSpPr/>
          <p:nvPr/>
        </p:nvSpPr>
        <p:spPr>
          <a:xfrm>
            <a:off x="0" y="0"/>
            <a:ext cx="12190413" cy="17982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cap="all" dirty="0">
                <a:solidFill>
                  <a:srgbClr val="0070C0"/>
                </a:solidFill>
                <a:latin typeface="LabGrotesque"/>
              </a:rPr>
              <a:t>ИТОГОВЫЙ ИНДИВИДУАЛЬНЫЙ ПРОЕКТ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61316DC-A2E0-429F-9ECB-722CCE5643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1817" y="1798260"/>
            <a:ext cx="8906447" cy="314101"/>
          </a:xfrm>
        </p:spPr>
        <p:txBody>
          <a:bodyPr vert="horz" lIns="108830" tIns="26867" rIns="108830" bIns="54416" rtlCol="0" anchor="t">
            <a:noAutofit/>
          </a:bodyPr>
          <a:lstStyle/>
          <a:p>
            <a:pPr marL="17863">
              <a:spcBef>
                <a:spcPts val="211"/>
              </a:spcBef>
            </a:pPr>
            <a:r>
              <a:rPr lang="ru-RU" alt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Рефлексия</a:t>
            </a:r>
          </a:p>
        </p:txBody>
      </p:sp>
      <p:pic>
        <p:nvPicPr>
          <p:cNvPr id="22532" name="Picture 2" descr="D:\МОИ ДОКУМЕНТЫ\Смоленский Олимп\Логотипы\Эмблема Смоленский олимп.jpg">
            <a:extLst>
              <a:ext uri="{FF2B5EF4-FFF2-40B4-BE49-F238E27FC236}">
                <a16:creationId xmlns:a16="http://schemas.microsoft.com/office/drawing/2014/main" id="{EFA41B89-ABE3-4590-AAEB-2D090794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306656"/>
            <a:ext cx="1183866" cy="142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">
            <a:extLst>
              <a:ext uri="{FF2B5EF4-FFF2-40B4-BE49-F238E27FC236}">
                <a16:creationId xmlns:a16="http://schemas.microsoft.com/office/drawing/2014/main" id="{58DF8E61-2371-4535-9B52-F7B87A552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22" y="1798260"/>
            <a:ext cx="6462439" cy="498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6574" y="1142138"/>
            <a:ext cx="9372972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-Есть, кем гордиться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8942" y="1780121"/>
            <a:ext cx="6336704" cy="3937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6968" y="3424260"/>
            <a:ext cx="6198681" cy="567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69964" y="4294194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1BC40-0EDE-4905-A5C9-69DD67395E7D}"/>
              </a:ext>
            </a:extLst>
          </p:cNvPr>
          <p:cNvSpPr/>
          <p:nvPr/>
        </p:nvSpPr>
        <p:spPr>
          <a:xfrm>
            <a:off x="406574" y="1614885"/>
            <a:ext cx="3456384" cy="505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91D9BF-E4D5-474C-ACF1-6B4E8D2CA728}"/>
              </a:ext>
            </a:extLst>
          </p:cNvPr>
          <p:cNvSpPr/>
          <p:nvPr/>
        </p:nvSpPr>
        <p:spPr>
          <a:xfrm>
            <a:off x="4020895" y="1587839"/>
            <a:ext cx="7638799" cy="4994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Городской конкурс робототехники - победитель</a:t>
            </a:r>
          </a:p>
          <a:p>
            <a:r>
              <a:rPr lang="ru-RU" dirty="0"/>
              <a:t>«Хочу все знать» - участник</a:t>
            </a:r>
          </a:p>
          <a:p>
            <a:r>
              <a:rPr lang="ru-RU" dirty="0"/>
              <a:t>Первые шаги в науку - победитель</a:t>
            </a:r>
          </a:p>
          <a:p>
            <a:r>
              <a:rPr lang="ru-RU" dirty="0"/>
              <a:t>Международный инклюзивный турнир по робототехнике «Янтарный робот" (</a:t>
            </a:r>
            <a:r>
              <a:rPr lang="ru-RU" dirty="0" err="1"/>
              <a:t>г.Калининград</a:t>
            </a:r>
            <a:r>
              <a:rPr lang="ru-RU" dirty="0"/>
              <a:t>)</a:t>
            </a:r>
          </a:p>
          <a:p>
            <a:r>
              <a:rPr lang="ru-RU" dirty="0"/>
              <a:t>Победитель </a:t>
            </a:r>
            <a:r>
              <a:rPr lang="en-US" dirty="0"/>
              <a:t>II</a:t>
            </a:r>
            <a:r>
              <a:rPr lang="ru-RU" dirty="0"/>
              <a:t> Всероссийской научно-практической конференции «Развитие научно-технического творчества детей и молодежи 2018"</a:t>
            </a:r>
          </a:p>
          <a:p>
            <a:r>
              <a:rPr lang="ru-RU" dirty="0"/>
              <a:t>Финальная конференция Проектной смены Ассоциации «Смоленский Олимп» -</a:t>
            </a:r>
            <a:r>
              <a:rPr lang="en-US" dirty="0"/>
              <a:t>III</a:t>
            </a:r>
            <a:r>
              <a:rPr lang="ru-RU" dirty="0"/>
              <a:t> место</a:t>
            </a:r>
          </a:p>
          <a:p>
            <a:r>
              <a:rPr lang="ru-RU" dirty="0"/>
              <a:t>Участник </a:t>
            </a:r>
            <a:r>
              <a:rPr lang="en-US" dirty="0"/>
              <a:t>III</a:t>
            </a:r>
            <a:r>
              <a:rPr lang="ru-RU" dirty="0"/>
              <a:t> Всероссийской научно-практической конференции «Развитие научно-технического творчества детей и молодежи 2019"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A795A8-8357-472E-99D4-551FDE02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28614" r="54724" b="39176"/>
          <a:stretch/>
        </p:blipFill>
        <p:spPr>
          <a:xfrm>
            <a:off x="530719" y="1993834"/>
            <a:ext cx="3208093" cy="39373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D9CDE-918F-4710-8382-BFDD263C439A}"/>
              </a:ext>
            </a:extLst>
          </p:cNvPr>
          <p:cNvSpPr/>
          <p:nvPr/>
        </p:nvSpPr>
        <p:spPr>
          <a:xfrm>
            <a:off x="530719" y="5678317"/>
            <a:ext cx="3188223" cy="926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Володченков Алексей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4 класс МБОУ СШ 3 г. Смоленск </a:t>
            </a:r>
          </a:p>
        </p:txBody>
      </p:sp>
    </p:spTree>
    <p:extLst>
      <p:ext uri="{BB962C8B-B14F-4D97-AF65-F5344CB8AC3E}">
        <p14:creationId xmlns:p14="http://schemas.microsoft.com/office/powerpoint/2010/main" val="391084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6574" y="1142138"/>
            <a:ext cx="9372972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-Есть, кем гордиться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8942" y="1780121"/>
            <a:ext cx="6336704" cy="3937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6968" y="3424260"/>
            <a:ext cx="6198681" cy="567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69964" y="4294194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1BC40-0EDE-4905-A5C9-69DD67395E7D}"/>
              </a:ext>
            </a:extLst>
          </p:cNvPr>
          <p:cNvSpPr/>
          <p:nvPr/>
        </p:nvSpPr>
        <p:spPr>
          <a:xfrm>
            <a:off x="406574" y="1614885"/>
            <a:ext cx="3456384" cy="505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91D9BF-E4D5-474C-ACF1-6B4E8D2CA728}"/>
              </a:ext>
            </a:extLst>
          </p:cNvPr>
          <p:cNvSpPr/>
          <p:nvPr/>
        </p:nvSpPr>
        <p:spPr>
          <a:xfrm>
            <a:off x="4020895" y="1587839"/>
            <a:ext cx="7638799" cy="4994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Победитель конкурса проектов  Всероссийской профильной смены по информационным технологиям и техническим видам спорта ВДЦ «Смена» (г. Анапа), 2018</a:t>
            </a:r>
          </a:p>
          <a:p>
            <a:r>
              <a:rPr lang="ru-RU" dirty="0"/>
              <a:t>Победитель XVII областной НПК студентов и обучающихся «Шаг в науку», 2017</a:t>
            </a:r>
          </a:p>
          <a:p>
            <a:r>
              <a:rPr lang="ru-RU" dirty="0"/>
              <a:t>Призер регионального конкурса проектов «Большие вызовы. Смоленск – 2018» + победитель 2019</a:t>
            </a:r>
          </a:p>
          <a:p>
            <a:r>
              <a:rPr lang="ru-RU" dirty="0"/>
              <a:t>Победитель регионального конкурса «Юный математик», 2018</a:t>
            </a:r>
          </a:p>
          <a:p>
            <a:r>
              <a:rPr lang="ru-RU" dirty="0"/>
              <a:t>Призер XVI Международной конференции в г. Витебск (республика Беларусь), 2019</a:t>
            </a:r>
          </a:p>
          <a:p>
            <a:pPr lvl="0"/>
            <a:r>
              <a:rPr lang="ru-RU" dirty="0"/>
              <a:t>Участник форума молодых исследователей МГУ, 2018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D9CDE-918F-4710-8382-BFDD263C439A}"/>
              </a:ext>
            </a:extLst>
          </p:cNvPr>
          <p:cNvSpPr/>
          <p:nvPr/>
        </p:nvSpPr>
        <p:spPr>
          <a:xfrm>
            <a:off x="530719" y="5678317"/>
            <a:ext cx="3332239" cy="926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Низохин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Матвей Лицей №1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им.Б.Петрова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 Смоленск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A1D0D0-923A-4957-87D5-81AA634F4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" y="1913849"/>
            <a:ext cx="3087688" cy="34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6574" y="1142138"/>
            <a:ext cx="9372972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-Есть, кем гордиться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18942" y="1780121"/>
            <a:ext cx="6336704" cy="3937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6968" y="3424260"/>
            <a:ext cx="6198681" cy="567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69964" y="4294194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1BC40-0EDE-4905-A5C9-69DD67395E7D}"/>
              </a:ext>
            </a:extLst>
          </p:cNvPr>
          <p:cNvSpPr/>
          <p:nvPr/>
        </p:nvSpPr>
        <p:spPr>
          <a:xfrm>
            <a:off x="406574" y="1614885"/>
            <a:ext cx="3456384" cy="5055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91D9BF-E4D5-474C-ACF1-6B4E8D2CA728}"/>
              </a:ext>
            </a:extLst>
          </p:cNvPr>
          <p:cNvSpPr/>
          <p:nvPr/>
        </p:nvSpPr>
        <p:spPr>
          <a:xfrm>
            <a:off x="4020895" y="1587839"/>
            <a:ext cx="7402903" cy="4994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III</a:t>
            </a:r>
            <a:r>
              <a:rPr lang="ru-RU" dirty="0"/>
              <a:t> место в научно-практической конференции «Развитие научно-технического творчества детей и молодежи" </a:t>
            </a:r>
          </a:p>
          <a:p>
            <a:r>
              <a:rPr lang="en-US" dirty="0"/>
              <a:t>II</a:t>
            </a:r>
            <a:r>
              <a:rPr lang="ru-RU" dirty="0"/>
              <a:t> место на финальной конференции «Большие вызовы – Смоленск», 2019 </a:t>
            </a:r>
          </a:p>
          <a:p>
            <a:r>
              <a:rPr lang="ru-RU" dirty="0"/>
              <a:t>Участник фестиваля </a:t>
            </a:r>
            <a:r>
              <a:rPr lang="ru-RU" dirty="0" err="1"/>
              <a:t>РобоАрт</a:t>
            </a:r>
            <a:r>
              <a:rPr lang="ru-RU" dirty="0"/>
              <a:t>, 2018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D9CDE-918F-4710-8382-BFDD263C439A}"/>
              </a:ext>
            </a:extLst>
          </p:cNvPr>
          <p:cNvSpPr/>
          <p:nvPr/>
        </p:nvSpPr>
        <p:spPr>
          <a:xfrm>
            <a:off x="530719" y="5678317"/>
            <a:ext cx="3332239" cy="926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Симонов Алексей, МБОУ СШ № 3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 Смоленск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C96ED-0E85-484F-B3C5-9E87DF5CF6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4035" r="14519" b="9060"/>
          <a:stretch/>
        </p:blipFill>
        <p:spPr>
          <a:xfrm>
            <a:off x="896709" y="1844575"/>
            <a:ext cx="2664296" cy="37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05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6574" y="1142138"/>
            <a:ext cx="9372972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-Есть, кем гордиться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7986" y="1780122"/>
            <a:ext cx="6188921" cy="9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07986" y="2749201"/>
            <a:ext cx="6198681" cy="574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6968" y="3424260"/>
            <a:ext cx="6198681" cy="567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69964" y="4294194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E1BC40-0EDE-4905-A5C9-69DD67395E7D}"/>
              </a:ext>
            </a:extLst>
          </p:cNvPr>
          <p:cNvSpPr/>
          <p:nvPr/>
        </p:nvSpPr>
        <p:spPr>
          <a:xfrm>
            <a:off x="406574" y="1614885"/>
            <a:ext cx="3456384" cy="4695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Ковалева Евгения</a:t>
            </a:r>
          </a:p>
          <a:p>
            <a:pPr algn="ctr"/>
            <a:r>
              <a:rPr lang="ru-RU" dirty="0" err="1"/>
              <a:t>Кауркин</a:t>
            </a:r>
            <a:r>
              <a:rPr lang="ru-RU" dirty="0"/>
              <a:t> Владимир</a:t>
            </a:r>
          </a:p>
          <a:p>
            <a:pPr algn="ctr"/>
            <a:r>
              <a:rPr lang="ru-RU" dirty="0" err="1"/>
              <a:t>Осипенкова</a:t>
            </a:r>
            <a:r>
              <a:rPr lang="ru-RU" dirty="0"/>
              <a:t> Виолетта</a:t>
            </a:r>
          </a:p>
          <a:p>
            <a:pPr algn="ctr"/>
            <a:r>
              <a:rPr lang="ru-RU" dirty="0" err="1"/>
              <a:t>Мальченкова</a:t>
            </a:r>
            <a:r>
              <a:rPr lang="ru-RU" dirty="0"/>
              <a:t> Анна</a:t>
            </a:r>
          </a:p>
          <a:p>
            <a:pPr algn="ctr"/>
            <a:r>
              <a:rPr lang="ru-RU" dirty="0"/>
              <a:t>Моисеенко Виктория</a:t>
            </a:r>
          </a:p>
          <a:p>
            <a:pPr algn="ctr"/>
            <a:r>
              <a:rPr lang="ru-RU" dirty="0"/>
              <a:t>Морозов Роман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C11EF5-F70E-4EAE-B941-E494BA046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58" y="1660170"/>
            <a:ext cx="1660334" cy="23853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2B9DEC-28B1-4B39-8F5E-2A4486D7A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3" t="10139" r="15106" b="20512"/>
          <a:stretch/>
        </p:blipFill>
        <p:spPr>
          <a:xfrm>
            <a:off x="5966732" y="1770717"/>
            <a:ext cx="2176512" cy="22139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81722B-657E-4D30-BE06-6F1A3A7862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6" t="1701" r="9665" b="47900"/>
          <a:stretch/>
        </p:blipFill>
        <p:spPr>
          <a:xfrm>
            <a:off x="8462631" y="1747664"/>
            <a:ext cx="1985336" cy="22139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0F1D48-C5C6-44AA-A6E2-509B7724FA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5" t="20033" r="32382" b="44126"/>
          <a:stretch/>
        </p:blipFill>
        <p:spPr>
          <a:xfrm>
            <a:off x="4020895" y="4104601"/>
            <a:ext cx="2218327" cy="20821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0C3BD6-2D84-44B9-9500-E1F13573B9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4036" r="9717" b="9808"/>
          <a:stretch/>
        </p:blipFill>
        <p:spPr>
          <a:xfrm>
            <a:off x="6441393" y="4087141"/>
            <a:ext cx="1886063" cy="21015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427F99A-19DB-44DF-B8E2-62CF534F96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2" b="39877"/>
          <a:stretch/>
        </p:blipFill>
        <p:spPr>
          <a:xfrm>
            <a:off x="8557532" y="4076564"/>
            <a:ext cx="1827570" cy="21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88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4EE1CFFB-2C72-4BF2-8C8A-06ADB5BA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8830" tIns="10159" rIns="108830" bIns="54416" rtlCol="0" anchor="t">
            <a:normAutofit/>
          </a:bodyPr>
          <a:lstStyle/>
          <a:p>
            <a:pPr marL="571443">
              <a:spcBef>
                <a:spcPts val="83"/>
              </a:spcBef>
            </a:pPr>
            <a:r>
              <a:rPr lang="ru-RU" altLang="ru-RU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IT платформы</a:t>
            </a:r>
            <a:endParaRPr lang="ru-RU" altLang="ru-RU" dirty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5363" name="object 3">
            <a:extLst>
              <a:ext uri="{FF2B5EF4-FFF2-40B4-BE49-F238E27FC236}">
                <a16:creationId xmlns:a16="http://schemas.microsoft.com/office/drawing/2014/main" id="{0E87D482-ECE7-48C6-B554-AFF2F36E3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50" y="1341562"/>
            <a:ext cx="5623555" cy="300322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8DC7FE8-CA06-464A-8102-0848D2FB8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57" y="4569314"/>
            <a:ext cx="5931530" cy="152477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D5D68875-1314-40E9-8258-510D2224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8830" tIns="10159" rIns="108830" bIns="54416" rtlCol="0" anchor="t">
            <a:normAutofit/>
          </a:bodyPr>
          <a:lstStyle/>
          <a:p>
            <a:pPr marL="571443">
              <a:spcBef>
                <a:spcPts val="83"/>
              </a:spcBef>
            </a:pPr>
            <a:r>
              <a:rPr lang="ru-RU" altLang="ru-RU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IT платформы</a:t>
            </a:r>
            <a:endParaRPr lang="ru-RU" altLang="ru-RU" dirty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8ADBE569-5D45-4061-B46F-889EC4E04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51" y="1494353"/>
            <a:ext cx="5616624" cy="171941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 dirty="0"/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D512DEA3-4D34-4A68-94FC-437891CC3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51" y="3137748"/>
            <a:ext cx="6552727" cy="166019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A42B0E8-8603-41D6-9DAF-3724A9C2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121" y="4556851"/>
            <a:ext cx="7565462" cy="16929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>
            <a:extLst>
              <a:ext uri="{FF2B5EF4-FFF2-40B4-BE49-F238E27FC236}">
                <a16:creationId xmlns:a16="http://schemas.microsoft.com/office/drawing/2014/main" id="{693390B5-D536-4E0B-AB05-705AE533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8830" tIns="10159" rIns="108830" bIns="54416" rtlCol="0" anchor="t">
            <a:normAutofit/>
          </a:bodyPr>
          <a:lstStyle/>
          <a:p>
            <a:pPr marL="571443">
              <a:spcBef>
                <a:spcPts val="83"/>
              </a:spcBef>
            </a:pPr>
            <a:r>
              <a:rPr lang="ru-RU" altLang="ru-RU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IT </a:t>
            </a:r>
            <a:r>
              <a:rPr lang="ru-RU" altLang="ru-RU" sz="4400" dirty="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платформы</a:t>
            </a:r>
            <a:endParaRPr lang="ru-RU" altLang="ru-RU" sz="4400" dirty="0"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8435" name="object 3">
            <a:extLst>
              <a:ext uri="{FF2B5EF4-FFF2-40B4-BE49-F238E27FC236}">
                <a16:creationId xmlns:a16="http://schemas.microsoft.com/office/drawing/2014/main" id="{B165D8FD-9742-4C2C-9627-EA649E139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2678" y="2058373"/>
            <a:ext cx="5013730" cy="16412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  <p:sp>
        <p:nvSpPr>
          <p:cNvPr id="18436" name="object 4">
            <a:extLst>
              <a:ext uri="{FF2B5EF4-FFF2-40B4-BE49-F238E27FC236}">
                <a16:creationId xmlns:a16="http://schemas.microsoft.com/office/drawing/2014/main" id="{9C91B35F-0DDE-4CF0-A698-5BF992384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91" y="4464709"/>
            <a:ext cx="10818991" cy="81269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6574" y="1155661"/>
            <a:ext cx="9793088" cy="40011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-ПЛАНЫ -</a:t>
            </a:r>
            <a:endParaRPr lang="en-US" sz="2000" b="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0895" y="721540"/>
            <a:ext cx="7087227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0895" y="-27422"/>
            <a:ext cx="6817681" cy="9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2061"/>
            <a:ext cx="2097080" cy="10944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07986" y="2749201"/>
            <a:ext cx="6198681" cy="574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04219" y="5104248"/>
            <a:ext cx="6192688" cy="73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3979" y="6075079"/>
            <a:ext cx="6192688" cy="5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765B32-22AB-4A1A-9225-87AAF2F84623}"/>
              </a:ext>
            </a:extLst>
          </p:cNvPr>
          <p:cNvSpPr/>
          <p:nvPr/>
        </p:nvSpPr>
        <p:spPr>
          <a:xfrm>
            <a:off x="406574" y="1530668"/>
            <a:ext cx="9793088" cy="532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Сопровождение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СтартАпов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ru-RU" sz="2400" dirty="0"/>
              <a:t>- Проект Морозова Романа «ЯБУДУ»- </a:t>
            </a:r>
            <a:r>
              <a:rPr lang="ru-RU" sz="2000" i="1" dirty="0"/>
              <a:t>региональная платформа профессиональной навигации с возможностью составления индивидуального </a:t>
            </a:r>
            <a:r>
              <a:rPr lang="ru-RU" sz="2000" i="1" dirty="0" err="1"/>
              <a:t>профмаршрута</a:t>
            </a:r>
            <a:r>
              <a:rPr lang="ru-RU" sz="2000" i="1" dirty="0"/>
              <a:t> с учетом геолокации</a:t>
            </a:r>
            <a:r>
              <a:rPr lang="ru-RU" sz="2400" dirty="0"/>
              <a:t>,</a:t>
            </a:r>
          </a:p>
          <a:p>
            <a:pPr marL="342900" indent="-342900" algn="ctr">
              <a:buFontTx/>
              <a:buChar char="-"/>
            </a:pPr>
            <a:r>
              <a:rPr lang="ru-RU" sz="2400" dirty="0"/>
              <a:t>Проект Алексеева Николая «</a:t>
            </a:r>
            <a:r>
              <a:rPr lang="en-US" sz="2400" dirty="0" err="1"/>
              <a:t>speedcubing</a:t>
            </a:r>
            <a:r>
              <a:rPr lang="ru-RU" sz="2400" dirty="0"/>
              <a:t> - Смоленск»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Монетизация:</a:t>
            </a:r>
          </a:p>
          <a:p>
            <a:pPr marL="342900" indent="-342900" algn="ctr">
              <a:buFontTx/>
              <a:buChar char="-"/>
            </a:pPr>
            <a:r>
              <a:rPr lang="ru-RU" sz="2400" dirty="0"/>
              <a:t>-Проекта </a:t>
            </a:r>
            <a:r>
              <a:rPr lang="ru-RU" sz="2400" dirty="0" err="1"/>
              <a:t>Шпиневой</a:t>
            </a:r>
            <a:r>
              <a:rPr lang="ru-RU" sz="2400" dirty="0"/>
              <a:t> Алины «Ономастическая экскурсия – Смоленск»,</a:t>
            </a:r>
          </a:p>
          <a:p>
            <a:pPr marL="342900" indent="-342900" algn="ctr">
              <a:buFontTx/>
              <a:buChar char="-"/>
            </a:pPr>
            <a:r>
              <a:rPr lang="ru-RU" sz="2400" dirty="0"/>
              <a:t>Проект </a:t>
            </a:r>
            <a:r>
              <a:rPr lang="ru-RU" sz="2400" dirty="0" err="1"/>
              <a:t>Меркушова</a:t>
            </a:r>
            <a:r>
              <a:rPr lang="ru-RU" sz="2400" dirty="0"/>
              <a:t> Дениса «</a:t>
            </a:r>
            <a:r>
              <a:rPr lang="ru-RU" sz="2400" dirty="0" err="1"/>
              <a:t>Сосулькоград</a:t>
            </a:r>
            <a:r>
              <a:rPr lang="ru-RU" sz="2400" dirty="0"/>
              <a:t>»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Онлайн-среда:</a:t>
            </a:r>
          </a:p>
          <a:p>
            <a:pPr algn="ctr"/>
            <a:r>
              <a:rPr lang="ru-RU" sz="2400" dirty="0"/>
              <a:t>разработка онлайн-среды для сопровождения школьников после смен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Стратегия Ассоциации «Смоленский Олимп»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от цели и задач к программе флагманского развития в регионе</a:t>
            </a:r>
          </a:p>
          <a:p>
            <a:pPr marL="342900" indent="-342900" algn="ctr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31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60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6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Принципы работы «Смоленского Олимпа»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238173" y="1182624"/>
            <a:ext cx="10198693" cy="691437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85"/>
            <a:r>
              <a:rPr lang="ru-RU" sz="2521" dirty="0"/>
              <a:t>Модель непрерывного общего и дополнительного образования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1240227" y="1939081"/>
            <a:ext cx="10196639" cy="691437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21" dirty="0"/>
              <a:t> Популяризация науки, искусства и спорта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238173" y="2701271"/>
            <a:ext cx="10198693" cy="691437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85"/>
            <a:r>
              <a:rPr lang="ru-RU" sz="252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Включение в образовательную среду младших школьников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251905" y="3475977"/>
            <a:ext cx="10193881" cy="691437"/>
          </a:xfrm>
          <a:prstGeom prst="homePlat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85"/>
            <a:r>
              <a:rPr lang="ru-RU" sz="2521" dirty="0"/>
              <a:t>Профессиональная навигация и сотрудничество с представителями бизнеса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238173" y="4219918"/>
            <a:ext cx="10193880" cy="691437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85"/>
            <a:r>
              <a:rPr lang="ru-RU" sz="2521" dirty="0"/>
              <a:t>Популяризация фундаментальных наук при помощи прикладных современных образовательных программ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1250878" y="4976539"/>
            <a:ext cx="10193879" cy="691437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85"/>
            <a:r>
              <a:rPr lang="ru-RU" sz="2521" dirty="0"/>
              <a:t>Развитие интеллектуального движения школьников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238173" y="5738564"/>
            <a:ext cx="10193878" cy="691437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521" dirty="0"/>
              <a:t> Воспитание кадрового потенциала для работы с    высокомотивированными детьми</a:t>
            </a:r>
          </a:p>
        </p:txBody>
      </p:sp>
    </p:spTree>
    <p:extLst>
      <p:ext uri="{BB962C8B-B14F-4D97-AF65-F5344CB8AC3E}">
        <p14:creationId xmlns:p14="http://schemas.microsoft.com/office/powerpoint/2010/main" val="29835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4606" y="1587183"/>
            <a:ext cx="8491781" cy="480260"/>
          </a:xfrm>
          <a:prstGeom prst="rect">
            <a:avLst/>
          </a:prstGeom>
          <a:solidFill>
            <a:srgbClr val="F6D434"/>
          </a:solidFill>
        </p:spPr>
        <p:txBody>
          <a:bodyPr wrap="square">
            <a:spAutoFit/>
          </a:bodyPr>
          <a:lstStyle/>
          <a:p>
            <a:pPr algn="ctr"/>
            <a:endParaRPr lang="en-US" sz="2521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3043" y="912153"/>
            <a:ext cx="6655079" cy="535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81" b="1" dirty="0">
                <a:latin typeface="Franklin Gothic Book" panose="020B0503020102020204" pitchFamily="34" charset="0"/>
              </a:rPr>
              <a:t>школьниками Смоленской области</a:t>
            </a:r>
            <a:endParaRPr lang="ru-RU" sz="2881" b="1" dirty="0"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3044" y="105871"/>
            <a:ext cx="6385531" cy="978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АССОЦИАЦИЯ «СМОЛЕНСКИЙ ОЛИМП»</a:t>
            </a:r>
          </a:p>
          <a:p>
            <a:r>
              <a:rPr lang="ru-RU" sz="288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МОДЕЛЬ работы с мотивированными</a:t>
            </a:r>
            <a:endParaRPr lang="ru-RU" sz="288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5" y="0"/>
            <a:ext cx="2817070" cy="1470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0630" y="2217290"/>
            <a:ext cx="7992888" cy="4391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Наши контакты: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www.smololimp.ru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E-mail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smololimp@smololimp.ru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Тел. 8-920-301-70-52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https://vk.com/smololimp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ctr"/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566" y="491188"/>
            <a:ext cx="11119275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Партнеры «Смоленского Олимпа»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66614" y="1182625"/>
            <a:ext cx="6849745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Смоленская область -  </a:t>
            </a:r>
            <a:r>
              <a:rPr lang="ru-RU" sz="2401" dirty="0">
                <a:latin typeface="Franklin Gothic Book" panose="020B0503020102020204" pitchFamily="34" charset="0"/>
              </a:rPr>
              <a:t>регион возможностей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9405" r="44" b="32634"/>
          <a:stretch/>
        </p:blipFill>
        <p:spPr>
          <a:xfrm>
            <a:off x="63066" y="2565698"/>
            <a:ext cx="1206427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3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Профильные смены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19703" y="1172711"/>
            <a:ext cx="6849745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Интенсивное </a:t>
            </a:r>
            <a:r>
              <a:rPr lang="ru-RU" sz="2401" dirty="0">
                <a:latin typeface="Franklin Gothic Book" panose="020B0503020102020204" pitchFamily="34" charset="0"/>
              </a:rPr>
              <a:t>погружение в предметную 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" y="2652626"/>
            <a:ext cx="4810804" cy="3024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48" y="3141888"/>
            <a:ext cx="4392488" cy="32265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C60838-5E1B-4E90-925F-9ACF85A89A6E}"/>
              </a:ext>
            </a:extLst>
          </p:cNvPr>
          <p:cNvSpPr/>
          <p:nvPr/>
        </p:nvSpPr>
        <p:spPr>
          <a:xfrm rot="20960150">
            <a:off x="713814" y="1635513"/>
            <a:ext cx="3096344" cy="49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ПРОЕКТНАЯ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5A8B2A-EDFF-499F-B31E-9789B3F8B16E}"/>
              </a:ext>
            </a:extLst>
          </p:cNvPr>
          <p:cNvSpPr/>
          <p:nvPr/>
        </p:nvSpPr>
        <p:spPr>
          <a:xfrm rot="416333">
            <a:off x="4006975" y="1805779"/>
            <a:ext cx="3096344" cy="49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ТЕХНОЛОГИЧЕСКАЯ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435F34-0B86-42E1-9A89-C60BC2F54566}"/>
              </a:ext>
            </a:extLst>
          </p:cNvPr>
          <p:cNvSpPr/>
          <p:nvPr/>
        </p:nvSpPr>
        <p:spPr>
          <a:xfrm rot="21048180">
            <a:off x="7320638" y="2040521"/>
            <a:ext cx="3096344" cy="496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ИСКУССТВО, СПОРТ</a:t>
            </a:r>
          </a:p>
        </p:txBody>
      </p:sp>
    </p:spTree>
    <p:extLst>
      <p:ext uri="{BB962C8B-B14F-4D97-AF65-F5344CB8AC3E}">
        <p14:creationId xmlns:p14="http://schemas.microsoft.com/office/powerpoint/2010/main" val="208155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8" y="491188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Олимпиадная подготовка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3740" y="1174609"/>
            <a:ext cx="8470101" cy="157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dirty="0">
                <a:effectLst>
                  <a:glow rad="38100">
                    <a:schemeClr val="accent1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Непрерывное</a:t>
            </a:r>
            <a:r>
              <a:rPr lang="ru-RU" sz="2401" dirty="0">
                <a:effectLst>
                  <a:glow rad="50800">
                    <a:schemeClr val="accent1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</a:t>
            </a:r>
            <a:r>
              <a:rPr lang="ru-RU" sz="2401" dirty="0">
                <a:latin typeface="Franklin Gothic Book" panose="020B0503020102020204" pitchFamily="34" charset="0"/>
              </a:rPr>
              <a:t>общее и дополнительное </a:t>
            </a:r>
            <a:r>
              <a:rPr lang="ru-RU" sz="2401" dirty="0">
                <a:effectLst>
                  <a:glow rad="381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образование</a:t>
            </a:r>
          </a:p>
          <a:p>
            <a:r>
              <a:rPr lang="ru-RU" sz="2401" dirty="0">
                <a:effectLst>
                  <a:glow rad="381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Очный практикум</a:t>
            </a:r>
          </a:p>
          <a:p>
            <a:r>
              <a:rPr lang="ru-RU" sz="2401" dirty="0" err="1">
                <a:effectLst>
                  <a:glow rad="381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Дистант</a:t>
            </a:r>
            <a:r>
              <a:rPr lang="ru-RU" sz="2401" dirty="0">
                <a:effectLst>
                  <a:glow rad="381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- </a:t>
            </a:r>
            <a:r>
              <a:rPr lang="ru-RU" sz="2401" dirty="0" err="1">
                <a:effectLst>
                  <a:glow rad="38100">
                    <a:schemeClr val="accent3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лекториум</a:t>
            </a:r>
            <a:endParaRPr lang="ru-RU" sz="2401" dirty="0">
              <a:effectLst>
                <a:glow rad="38100">
                  <a:schemeClr val="accent3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  <a:p>
            <a:endParaRPr lang="ru-RU" sz="2401" b="1" dirty="0">
              <a:effectLst>
                <a:glow rad="38100">
                  <a:schemeClr val="accent3">
                    <a:satMod val="175000"/>
                    <a:alpha val="40000"/>
                  </a:schemeClr>
                </a:glo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3141762"/>
            <a:ext cx="4460294" cy="3183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42" y="2349674"/>
            <a:ext cx="4264388" cy="30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8051" y="1441914"/>
            <a:ext cx="5487670" cy="15701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Наука 0+, Студия «Уроки настоящего», «Школа волонтеров чтения», </a:t>
            </a:r>
            <a:r>
              <a:rPr lang="en-US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TED – </a:t>
            </a:r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конференции, </a:t>
            </a:r>
            <a:r>
              <a:rPr lang="en-US" sz="2401" b="1" dirty="0" err="1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spe</a:t>
            </a:r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е</a:t>
            </a:r>
            <a:r>
              <a:rPr lang="en-US" sz="2401" b="1" dirty="0" err="1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dcubing</a:t>
            </a:r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, ЧГК, УМЗАРАЗУМ</a:t>
            </a:r>
            <a:endParaRPr lang="ru-RU" sz="2401" dirty="0"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5148" y="491188"/>
            <a:ext cx="9766545" cy="171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Популяризация науки и   искусства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t="3122" r="5221" b="12"/>
          <a:stretch/>
        </p:blipFill>
        <p:spPr>
          <a:xfrm>
            <a:off x="1917277" y="2090265"/>
            <a:ext cx="2478646" cy="22032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2F0603-7940-491D-8F22-C69220751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r="8220" b="16401"/>
          <a:stretch/>
        </p:blipFill>
        <p:spPr>
          <a:xfrm>
            <a:off x="5530612" y="3191885"/>
            <a:ext cx="5007100" cy="352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FD2DAB-DB78-45AB-9B7F-48FE4A9DC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709"/>
          <a:stretch/>
        </p:blipFill>
        <p:spPr>
          <a:xfrm>
            <a:off x="1126437" y="4341113"/>
            <a:ext cx="4248630" cy="25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149" y="491188"/>
            <a:ext cx="9557593" cy="171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Инженерное развитие, робототехника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786840" y="5706315"/>
            <a:ext cx="5753432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dirty="0">
                <a:latin typeface="Franklin Gothic Book" panose="020B0503020102020204" pitchFamily="34" charset="0"/>
              </a:rPr>
              <a:t>Проектная  </a:t>
            </a:r>
            <a:r>
              <a:rPr lang="ru-RU" sz="2401" b="1" dirty="0">
                <a:effectLst>
                  <a:glow rad="381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деятельность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7675" y="6010784"/>
            <a:ext cx="4873194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1" b="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прикладные</a:t>
            </a:r>
            <a:r>
              <a:rPr lang="ru-RU" sz="2401" dirty="0">
                <a:effectLst>
                  <a:glow rad="38100">
                    <a:schemeClr val="accent2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 </a:t>
            </a:r>
            <a:r>
              <a:rPr lang="ru-RU" sz="2401" dirty="0">
                <a:latin typeface="Franklin Gothic Book" panose="020B0503020102020204" pitchFamily="34" charset="0"/>
              </a:rPr>
              <a:t>задачи, соревнования</a:t>
            </a:r>
            <a:endParaRPr lang="ru-RU" sz="240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255619" y="5484664"/>
            <a:ext cx="8210812" cy="904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81" b="1" dirty="0">
                <a:effectLst>
                  <a:glow rad="38100">
                    <a:schemeClr val="accent6">
                      <a:satMod val="175000"/>
                      <a:alpha val="40000"/>
                    </a:schemeClr>
                  </a:glow>
                </a:effectLst>
                <a:latin typeface="Franklin Gothic Book" panose="020B0503020102020204" pitchFamily="34" charset="0"/>
              </a:rPr>
              <a:t>Новый формат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70" y="685281"/>
            <a:ext cx="2351758" cy="1763819"/>
          </a:xfrm>
          <a:prstGeom prst="rect">
            <a:avLst/>
          </a:prstGeom>
        </p:spPr>
      </p:pic>
      <p:pic>
        <p:nvPicPr>
          <p:cNvPr id="4100" name="Picture 4" descr="https://smololimp.ru/images/21122018%203.jpg?crc=37866024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54" y="2805242"/>
            <a:ext cx="2679318" cy="20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mololimp.ru/images/16032018%204.jpg?crc=387136023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r="25240"/>
          <a:stretch/>
        </p:blipFill>
        <p:spPr bwMode="auto">
          <a:xfrm>
            <a:off x="823001" y="2757989"/>
            <a:ext cx="2592887" cy="20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mololimp.ru/images/52.jpg?crc=49262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r="9524" b="8592"/>
          <a:stretch/>
        </p:blipFill>
        <p:spPr bwMode="auto">
          <a:xfrm>
            <a:off x="6633059" y="2749928"/>
            <a:ext cx="1815022" cy="20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mololimp.ru/images/%d1%80%d0%be%d1%82%d0%be%d1%82%d0%be%d1%82%d0%b5%d1%85%d0%bd%d0%b8%d0%ba%d0%b0%202.jpg?crc=40444057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78" y="2765253"/>
            <a:ext cx="2692248" cy="201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9587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1114</Words>
  <Application>Microsoft Office PowerPoint</Application>
  <PresentationFormat>Произвольный</PresentationFormat>
  <Paragraphs>248</Paragraphs>
  <Slides>40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2" baseType="lpstr">
      <vt:lpstr>Arial</vt:lpstr>
      <vt:lpstr>Arial Black</vt:lpstr>
      <vt:lpstr>Calibri</vt:lpstr>
      <vt:lpstr>Franklin Gothic Book</vt:lpstr>
      <vt:lpstr>Georgia</vt:lpstr>
      <vt:lpstr>LabGrotesque</vt:lpstr>
      <vt:lpstr>Times New Roman</vt:lpstr>
      <vt:lpstr>Trebuchet MS</vt:lpstr>
      <vt:lpstr>Verdana</vt:lpstr>
      <vt:lpstr>Wingdings 3</vt:lpstr>
      <vt:lpstr>Аспект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ИИП 2018-2019                      Формы защиты ИИП</vt:lpstr>
      <vt:lpstr>Рефлексия</vt:lpstr>
      <vt:lpstr>Презентация PowerPoint</vt:lpstr>
      <vt:lpstr>Презентация PowerPoint</vt:lpstr>
      <vt:lpstr>Презентация PowerPoint</vt:lpstr>
      <vt:lpstr>Презентация PowerPoint</vt:lpstr>
      <vt:lpstr>IT платформы</vt:lpstr>
      <vt:lpstr>IT платформы</vt:lpstr>
      <vt:lpstr>IT платформы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Лицей</dc:creator>
  <cp:lastModifiedBy>OLYA</cp:lastModifiedBy>
  <cp:revision>124</cp:revision>
  <dcterms:created xsi:type="dcterms:W3CDTF">2017-09-09T07:51:27Z</dcterms:created>
  <dcterms:modified xsi:type="dcterms:W3CDTF">2019-09-18T19:18:00Z</dcterms:modified>
</cp:coreProperties>
</file>